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464" r:id="rId3"/>
    <p:sldId id="465" r:id="rId4"/>
    <p:sldId id="467" r:id="rId5"/>
    <p:sldId id="494" r:id="rId6"/>
    <p:sldId id="482" r:id="rId7"/>
    <p:sldId id="483" r:id="rId8"/>
    <p:sldId id="484" r:id="rId9"/>
    <p:sldId id="485" r:id="rId10"/>
    <p:sldId id="496" r:id="rId11"/>
    <p:sldId id="487" r:id="rId12"/>
    <p:sldId id="488" r:id="rId13"/>
    <p:sldId id="489" r:id="rId14"/>
    <p:sldId id="491" r:id="rId15"/>
    <p:sldId id="490" r:id="rId16"/>
    <p:sldId id="492" r:id="rId17"/>
    <p:sldId id="493" r:id="rId18"/>
    <p:sldId id="486" r:id="rId19"/>
    <p:sldId id="498" r:id="rId20"/>
    <p:sldId id="499" r:id="rId21"/>
    <p:sldId id="26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2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498"/>
    <a:srgbClr val="E89DE5"/>
    <a:srgbClr val="7DA7E3"/>
    <a:srgbClr val="5567C9"/>
    <a:srgbClr val="6F006B"/>
    <a:srgbClr val="AECEFC"/>
    <a:srgbClr val="494F55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6780" autoAdjust="0"/>
  </p:normalViewPr>
  <p:slideViewPr>
    <p:cSldViewPr snapToGrid="0" showGuides="1">
      <p:cViewPr varScale="1">
        <p:scale>
          <a:sx n="60" d="100"/>
          <a:sy n="60" d="100"/>
        </p:scale>
        <p:origin x="792" y="28"/>
      </p:cViewPr>
      <p:guideLst>
        <p:guide orient="horz" pos="2160"/>
        <p:guide pos="3840"/>
        <p:guide pos="22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E46EA-BBB9-4C31-A1EC-A8A839209B1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A4565-BEC0-44AC-AC02-FD9A17970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50" dirty="0" smtClean="0"/>
              <a:t>Беспрецедентные меры – налоговая небывальщина</a:t>
            </a:r>
          </a:p>
          <a:p>
            <a:endParaRPr lang="ru-RU" sz="10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641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Ситуации двойного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резидентства</a:t>
            </a:r>
            <a:r>
              <a:rPr lang="ru-RU" baseline="0" dirty="0" smtClean="0"/>
              <a:t> редки в связи с правилом разрыва связей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Пример из СИДН с Бельгией</a:t>
            </a:r>
          </a:p>
          <a:p>
            <a:r>
              <a:rPr lang="ru-RU" baseline="0" dirty="0" smtClean="0"/>
              <a:t> 1. Для целей настоящей Конвенции выражение "резидент Договаривающегося Государства" означает любое лицо, которое по законодательству этого Государства подлежит налогообложению в нем на основании его местожительства, постоянного местопребывания, места регистрации, местонахождения руководящего органа или любого другого критерия аналогичного характера. Однако это выражение не включает лиц, подлежащих налогообложению в этом Государстве только в отношении доходов из источников в этом Государстве или в отношении находящегося в нем имущества.</a:t>
            </a:r>
          </a:p>
          <a:p>
            <a:r>
              <a:rPr lang="ru-RU" baseline="0" dirty="0" smtClean="0"/>
              <a:t>3. Если в соответствии с положениями пункта 1 лицо, не являющееся физическим лицом, является резидентом обоих Договаривающихся Государств, тогда оно считается резидентом того Государства, в котором расположен его фактический руководящий орган.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281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165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467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080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032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91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216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</a:t>
            </a:r>
            <a:r>
              <a:rPr lang="ru-RU" baseline="0" dirty="0" smtClean="0"/>
              <a:t> физическое лицо признают резидентом двух государств одновременно, то применятся СИДН и Модельная Конвенция, последовательный набор тестов – центр жизненных интересов, место обычного пребывания и </a:t>
            </a:r>
            <a:r>
              <a:rPr lang="ru-RU" baseline="0" dirty="0" err="1" smtClean="0"/>
              <a:t>тд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036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33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A4565-BEC0-44AC-AC02-FD9A17970BD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450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892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486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2. Под постоянным представительством иностранной организации в Российской Федерации для целей настоящей главы понимается филиал, представительство, отделение, бюро, контора, агентство, любое другое обособленное подразделение или иное место деятельности этой организации (далее в настоящей главе - отделение), через которое организация регулярно осуществляет предпринимательскую деятельность на территории Российской Федерации, связанную с: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790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308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272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Ст. 306 НК РФ</a:t>
            </a:r>
          </a:p>
          <a:p>
            <a:r>
              <a:rPr lang="ru-RU" dirty="0" smtClean="0"/>
              <a:t>3. Постоянное представительство иностранной организации считается образованным с начала регулярного осуществления предпринимательской деятельности через ее отделение. При этом деятельность по созданию отделения сама по себе не создает постоянного представительства. Постоянное представительство прекращает существование с момента прекращения предпринимательской деятельности через отделение иностранной организации.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9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4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08"/>
            <a:ext cx="12220056" cy="68652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580" y="1076953"/>
            <a:ext cx="1815614" cy="980828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016137" y="2492896"/>
            <a:ext cx="6074500" cy="18002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4"/>
                </a:solidFill>
                <a:latin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9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5016137" y="4813460"/>
            <a:ext cx="6073200" cy="393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20" name="Текст 15"/>
          <p:cNvSpPr>
            <a:spLocks noGrp="1"/>
          </p:cNvSpPr>
          <p:nvPr>
            <p:ph type="body" sz="quarter" idx="15" hasCustomPrompt="1"/>
          </p:nvPr>
        </p:nvSpPr>
        <p:spPr>
          <a:xfrm>
            <a:off x="5016137" y="4434677"/>
            <a:ext cx="6073200" cy="3698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400" b="1" baseline="0" smtClean="0">
                <a:solidFill>
                  <a:schemeClr val="accent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ФИ(О)</a:t>
            </a:r>
          </a:p>
        </p:txBody>
      </p:sp>
      <p:sp>
        <p:nvSpPr>
          <p:cNvPr id="21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5016137" y="5524645"/>
            <a:ext cx="6073200" cy="3039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RU" sz="1400" baseline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ru-RU" dirty="0" err="1" smtClean="0"/>
              <a:t>дд</a:t>
            </a:r>
            <a:r>
              <a:rPr lang="ru-RU" dirty="0" smtClean="0"/>
              <a:t>/мм/</a:t>
            </a:r>
            <a:r>
              <a:rPr lang="ru-RU" dirty="0" err="1" smtClean="0"/>
              <a:t>гггг</a:t>
            </a:r>
            <a:endParaRPr lang="ru-RU" dirty="0" smtClean="0"/>
          </a:p>
        </p:txBody>
      </p:sp>
      <p:sp>
        <p:nvSpPr>
          <p:cNvPr id="22" name="Текст 19"/>
          <p:cNvSpPr>
            <a:spLocks noGrp="1"/>
          </p:cNvSpPr>
          <p:nvPr>
            <p:ph type="body" sz="quarter" idx="17" hasCustomPrompt="1"/>
          </p:nvPr>
        </p:nvSpPr>
        <p:spPr>
          <a:xfrm>
            <a:off x="5016137" y="5833923"/>
            <a:ext cx="6073200" cy="30395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lang="ru-RU" sz="1400" baseline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Сайт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96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ов и три изображения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2" name="Текст 16"/>
          <p:cNvSpPr>
            <a:spLocks noGrp="1"/>
          </p:cNvSpPr>
          <p:nvPr>
            <p:ph type="body" sz="quarter" idx="21" hasCustomPrompt="1"/>
          </p:nvPr>
        </p:nvSpPr>
        <p:spPr>
          <a:xfrm>
            <a:off x="722352" y="3779519"/>
            <a:ext cx="3229369" cy="110092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Контакты</a:t>
            </a:r>
          </a:p>
        </p:txBody>
      </p:sp>
      <p:sp>
        <p:nvSpPr>
          <p:cNvPr id="25" name="Рисунок 3"/>
          <p:cNvSpPr>
            <a:spLocks noGrp="1"/>
          </p:cNvSpPr>
          <p:nvPr>
            <p:ph type="pic" sz="quarter" idx="22"/>
          </p:nvPr>
        </p:nvSpPr>
        <p:spPr>
          <a:xfrm>
            <a:off x="4674811" y="1258495"/>
            <a:ext cx="1200143" cy="1434842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6" name="Рисунок 3"/>
          <p:cNvSpPr>
            <a:spLocks noGrp="1"/>
          </p:cNvSpPr>
          <p:nvPr>
            <p:ph type="pic" sz="quarter" idx="23"/>
          </p:nvPr>
        </p:nvSpPr>
        <p:spPr>
          <a:xfrm>
            <a:off x="8627271" y="1258495"/>
            <a:ext cx="1200143" cy="1434842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7" name="Рисунок 3"/>
          <p:cNvSpPr>
            <a:spLocks noGrp="1"/>
          </p:cNvSpPr>
          <p:nvPr>
            <p:ph type="pic" sz="quarter" idx="17"/>
          </p:nvPr>
        </p:nvSpPr>
        <p:spPr>
          <a:xfrm>
            <a:off x="722353" y="1258495"/>
            <a:ext cx="1200143" cy="1434842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8" name="Объект 9"/>
          <p:cNvSpPr>
            <a:spLocks noGrp="1"/>
          </p:cNvSpPr>
          <p:nvPr>
            <p:ph sz="quarter" idx="20"/>
          </p:nvPr>
        </p:nvSpPr>
        <p:spPr>
          <a:xfrm>
            <a:off x="722352" y="5043813"/>
            <a:ext cx="3229369" cy="1372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9" name="Объект 9"/>
          <p:cNvSpPr>
            <a:spLocks noGrp="1"/>
          </p:cNvSpPr>
          <p:nvPr>
            <p:ph sz="quarter" idx="24"/>
          </p:nvPr>
        </p:nvSpPr>
        <p:spPr>
          <a:xfrm>
            <a:off x="4674811" y="5043813"/>
            <a:ext cx="3229369" cy="1372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30" name="Объект 9"/>
          <p:cNvSpPr>
            <a:spLocks noGrp="1"/>
          </p:cNvSpPr>
          <p:nvPr>
            <p:ph sz="quarter" idx="26"/>
          </p:nvPr>
        </p:nvSpPr>
        <p:spPr>
          <a:xfrm>
            <a:off x="8627271" y="5043813"/>
            <a:ext cx="3229767" cy="1372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cxnSp>
        <p:nvCxnSpPr>
          <p:cNvPr id="31" name="Прямая соединительная линия 30"/>
          <p:cNvCxnSpPr/>
          <p:nvPr userDrawn="1"/>
        </p:nvCxnSpPr>
        <p:spPr>
          <a:xfrm>
            <a:off x="722353" y="2883573"/>
            <a:ext cx="11890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 userDrawn="1"/>
        </p:nvCxnSpPr>
        <p:spPr>
          <a:xfrm>
            <a:off x="4674811" y="2883573"/>
            <a:ext cx="11890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 userDrawn="1"/>
        </p:nvCxnSpPr>
        <p:spPr>
          <a:xfrm>
            <a:off x="8627271" y="2883573"/>
            <a:ext cx="11890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6"/>
          <p:cNvSpPr>
            <a:spLocks noGrp="1"/>
          </p:cNvSpPr>
          <p:nvPr>
            <p:ph type="body" sz="quarter" idx="28" hasCustomPrompt="1"/>
          </p:nvPr>
        </p:nvSpPr>
        <p:spPr>
          <a:xfrm>
            <a:off x="714375" y="3046946"/>
            <a:ext cx="3229369" cy="569202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2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ФИО</a:t>
            </a:r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29" hasCustomPrompt="1"/>
          </p:nvPr>
        </p:nvSpPr>
        <p:spPr>
          <a:xfrm>
            <a:off x="4674811" y="3779519"/>
            <a:ext cx="3229369" cy="110092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Контакты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30" hasCustomPrompt="1"/>
          </p:nvPr>
        </p:nvSpPr>
        <p:spPr>
          <a:xfrm>
            <a:off x="4674811" y="3046946"/>
            <a:ext cx="3229369" cy="569202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2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ФИО</a:t>
            </a:r>
          </a:p>
        </p:txBody>
      </p:sp>
      <p:sp>
        <p:nvSpPr>
          <p:cNvPr id="18" name="Текст 16"/>
          <p:cNvSpPr>
            <a:spLocks noGrp="1"/>
          </p:cNvSpPr>
          <p:nvPr>
            <p:ph type="body" sz="quarter" idx="31" hasCustomPrompt="1"/>
          </p:nvPr>
        </p:nvSpPr>
        <p:spPr>
          <a:xfrm>
            <a:off x="8627271" y="3779519"/>
            <a:ext cx="3229369" cy="110092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Контакты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32" hasCustomPrompt="1"/>
          </p:nvPr>
        </p:nvSpPr>
        <p:spPr>
          <a:xfrm>
            <a:off x="8627271" y="3046946"/>
            <a:ext cx="3229369" cy="569202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2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255911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ять объектов и пять изображений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" name="Рисунок 3"/>
          <p:cNvSpPr>
            <a:spLocks noGrp="1"/>
          </p:cNvSpPr>
          <p:nvPr>
            <p:ph type="pic" sz="quarter" idx="18"/>
          </p:nvPr>
        </p:nvSpPr>
        <p:spPr>
          <a:xfrm>
            <a:off x="719620" y="5068769"/>
            <a:ext cx="1035743" cy="1345892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4" name="Рисунок 3"/>
          <p:cNvSpPr>
            <a:spLocks noGrp="1"/>
          </p:cNvSpPr>
          <p:nvPr>
            <p:ph type="pic" sz="quarter" idx="19"/>
          </p:nvPr>
        </p:nvSpPr>
        <p:spPr>
          <a:xfrm>
            <a:off x="719620" y="3163632"/>
            <a:ext cx="1035743" cy="1345892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5" name="Рисунок 3"/>
          <p:cNvSpPr>
            <a:spLocks noGrp="1"/>
          </p:cNvSpPr>
          <p:nvPr>
            <p:ph type="pic" sz="quarter" idx="20"/>
          </p:nvPr>
        </p:nvSpPr>
        <p:spPr>
          <a:xfrm>
            <a:off x="6461768" y="3163632"/>
            <a:ext cx="1035743" cy="1345892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6" name="Рисунок 3"/>
          <p:cNvSpPr>
            <a:spLocks noGrp="1"/>
          </p:cNvSpPr>
          <p:nvPr>
            <p:ph type="pic" sz="quarter" idx="21"/>
          </p:nvPr>
        </p:nvSpPr>
        <p:spPr>
          <a:xfrm>
            <a:off x="6461768" y="1258495"/>
            <a:ext cx="1035743" cy="1345892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7" name="Рисунок 3"/>
          <p:cNvSpPr>
            <a:spLocks noGrp="1"/>
          </p:cNvSpPr>
          <p:nvPr>
            <p:ph type="pic" sz="quarter" idx="17"/>
          </p:nvPr>
        </p:nvSpPr>
        <p:spPr>
          <a:xfrm>
            <a:off x="720070" y="1258495"/>
            <a:ext cx="1035743" cy="1345892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cxnSp>
        <p:nvCxnSpPr>
          <p:cNvPr id="43" name="Прямая соединительная линия 42"/>
          <p:cNvCxnSpPr/>
          <p:nvPr userDrawn="1"/>
        </p:nvCxnSpPr>
        <p:spPr>
          <a:xfrm flipV="1">
            <a:off x="1903280" y="1258494"/>
            <a:ext cx="0" cy="1346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 userDrawn="1"/>
        </p:nvCxnSpPr>
        <p:spPr>
          <a:xfrm flipV="1">
            <a:off x="7652335" y="1258494"/>
            <a:ext cx="0" cy="1346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 userDrawn="1"/>
        </p:nvCxnSpPr>
        <p:spPr>
          <a:xfrm flipV="1">
            <a:off x="1908995" y="3163632"/>
            <a:ext cx="0" cy="1346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 userDrawn="1"/>
        </p:nvCxnSpPr>
        <p:spPr>
          <a:xfrm flipV="1">
            <a:off x="7658050" y="3163632"/>
            <a:ext cx="0" cy="1346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 userDrawn="1"/>
        </p:nvCxnSpPr>
        <p:spPr>
          <a:xfrm flipV="1">
            <a:off x="1903280" y="5070799"/>
            <a:ext cx="0" cy="1346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6"/>
          <p:cNvSpPr>
            <a:spLocks noGrp="1"/>
          </p:cNvSpPr>
          <p:nvPr>
            <p:ph type="body" sz="quarter" idx="27" hasCustomPrompt="1"/>
          </p:nvPr>
        </p:nvSpPr>
        <p:spPr>
          <a:xfrm>
            <a:off x="2117274" y="1811389"/>
            <a:ext cx="3970750" cy="792998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Контакты</a:t>
            </a:r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28" hasCustomPrompt="1"/>
          </p:nvPr>
        </p:nvSpPr>
        <p:spPr>
          <a:xfrm>
            <a:off x="2117274" y="1258495"/>
            <a:ext cx="3970750" cy="437359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2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ФИО</a:t>
            </a:r>
          </a:p>
        </p:txBody>
      </p:sp>
      <p:sp>
        <p:nvSpPr>
          <p:cNvPr id="21" name="Текст 16"/>
          <p:cNvSpPr>
            <a:spLocks noGrp="1"/>
          </p:cNvSpPr>
          <p:nvPr>
            <p:ph type="body" sz="quarter" idx="29" hasCustomPrompt="1"/>
          </p:nvPr>
        </p:nvSpPr>
        <p:spPr>
          <a:xfrm>
            <a:off x="2117274" y="3716526"/>
            <a:ext cx="3970750" cy="792998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Контакты</a:t>
            </a:r>
          </a:p>
        </p:txBody>
      </p:sp>
      <p:sp>
        <p:nvSpPr>
          <p:cNvPr id="22" name="Текст 16"/>
          <p:cNvSpPr>
            <a:spLocks noGrp="1"/>
          </p:cNvSpPr>
          <p:nvPr>
            <p:ph type="body" sz="quarter" idx="30" hasCustomPrompt="1"/>
          </p:nvPr>
        </p:nvSpPr>
        <p:spPr>
          <a:xfrm>
            <a:off x="2117274" y="3163632"/>
            <a:ext cx="3970750" cy="437359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2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ФИО</a:t>
            </a:r>
          </a:p>
        </p:txBody>
      </p:sp>
      <p:sp>
        <p:nvSpPr>
          <p:cNvPr id="23" name="Текст 16"/>
          <p:cNvSpPr>
            <a:spLocks noGrp="1"/>
          </p:cNvSpPr>
          <p:nvPr>
            <p:ph type="body" sz="quarter" idx="31" hasCustomPrompt="1"/>
          </p:nvPr>
        </p:nvSpPr>
        <p:spPr>
          <a:xfrm>
            <a:off x="2117274" y="5621663"/>
            <a:ext cx="3970750" cy="792998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Контакты</a:t>
            </a:r>
          </a:p>
        </p:txBody>
      </p:sp>
      <p:sp>
        <p:nvSpPr>
          <p:cNvPr id="24" name="Текст 16"/>
          <p:cNvSpPr>
            <a:spLocks noGrp="1"/>
          </p:cNvSpPr>
          <p:nvPr>
            <p:ph type="body" sz="quarter" idx="32" hasCustomPrompt="1"/>
          </p:nvPr>
        </p:nvSpPr>
        <p:spPr>
          <a:xfrm>
            <a:off x="2117274" y="5068769"/>
            <a:ext cx="3970750" cy="437359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2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ФИО</a:t>
            </a:r>
          </a:p>
        </p:txBody>
      </p:sp>
      <p:sp>
        <p:nvSpPr>
          <p:cNvPr id="25" name="Текст 16"/>
          <p:cNvSpPr>
            <a:spLocks noGrp="1"/>
          </p:cNvSpPr>
          <p:nvPr>
            <p:ph type="body" sz="quarter" idx="33" hasCustomPrompt="1"/>
          </p:nvPr>
        </p:nvSpPr>
        <p:spPr>
          <a:xfrm>
            <a:off x="7892502" y="1811389"/>
            <a:ext cx="3970750" cy="792998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Контакты</a:t>
            </a:r>
          </a:p>
        </p:txBody>
      </p:sp>
      <p:sp>
        <p:nvSpPr>
          <p:cNvPr id="26" name="Текст 16"/>
          <p:cNvSpPr>
            <a:spLocks noGrp="1"/>
          </p:cNvSpPr>
          <p:nvPr>
            <p:ph type="body" sz="quarter" idx="34" hasCustomPrompt="1"/>
          </p:nvPr>
        </p:nvSpPr>
        <p:spPr>
          <a:xfrm>
            <a:off x="7892502" y="1258495"/>
            <a:ext cx="3970750" cy="437359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2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ФИО</a:t>
            </a:r>
          </a:p>
        </p:txBody>
      </p:sp>
      <p:sp>
        <p:nvSpPr>
          <p:cNvPr id="27" name="Текст 16"/>
          <p:cNvSpPr>
            <a:spLocks noGrp="1"/>
          </p:cNvSpPr>
          <p:nvPr>
            <p:ph type="body" sz="quarter" idx="35" hasCustomPrompt="1"/>
          </p:nvPr>
        </p:nvSpPr>
        <p:spPr>
          <a:xfrm>
            <a:off x="7892502" y="3716526"/>
            <a:ext cx="3970750" cy="792998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Контакты</a:t>
            </a:r>
          </a:p>
        </p:txBody>
      </p:sp>
      <p:sp>
        <p:nvSpPr>
          <p:cNvPr id="28" name="Текст 16"/>
          <p:cNvSpPr>
            <a:spLocks noGrp="1"/>
          </p:cNvSpPr>
          <p:nvPr>
            <p:ph type="body" sz="quarter" idx="36" hasCustomPrompt="1"/>
          </p:nvPr>
        </p:nvSpPr>
        <p:spPr>
          <a:xfrm>
            <a:off x="7892502" y="3163632"/>
            <a:ext cx="3970750" cy="437359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2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189833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21"/>
          </p:nvPr>
        </p:nvSpPr>
        <p:spPr>
          <a:xfrm>
            <a:off x="720148" y="1265703"/>
            <a:ext cx="1622288" cy="2275259"/>
          </a:xfrm>
          <a:prstGeom prst="rect">
            <a:avLst/>
          </a:prstGeom>
          <a:ln w="19050">
            <a:noFill/>
          </a:ln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Объект 9"/>
          <p:cNvSpPr>
            <a:spLocks noGrp="1"/>
          </p:cNvSpPr>
          <p:nvPr>
            <p:ph sz="quarter" idx="30"/>
          </p:nvPr>
        </p:nvSpPr>
        <p:spPr>
          <a:xfrm>
            <a:off x="2534194" y="1265703"/>
            <a:ext cx="9322844" cy="51509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720148" y="3695075"/>
            <a:ext cx="16222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6"/>
          <p:cNvSpPr>
            <a:spLocks noGrp="1"/>
          </p:cNvSpPr>
          <p:nvPr>
            <p:ph type="body" sz="quarter" idx="29" hasCustomPrompt="1"/>
          </p:nvPr>
        </p:nvSpPr>
        <p:spPr>
          <a:xfrm>
            <a:off x="720148" y="4728754"/>
            <a:ext cx="1622288" cy="168792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Контакты</a:t>
            </a:r>
          </a:p>
        </p:txBody>
      </p:sp>
      <p:sp>
        <p:nvSpPr>
          <p:cNvPr id="12" name="Текст 16"/>
          <p:cNvSpPr>
            <a:spLocks noGrp="1"/>
          </p:cNvSpPr>
          <p:nvPr>
            <p:ph type="body" sz="quarter" idx="31" hasCustomPrompt="1"/>
          </p:nvPr>
        </p:nvSpPr>
        <p:spPr>
          <a:xfrm>
            <a:off x="720148" y="3849189"/>
            <a:ext cx="1622288" cy="879565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2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1819650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985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9"/>
          <p:cNvSpPr>
            <a:spLocks noGrp="1"/>
          </p:cNvSpPr>
          <p:nvPr>
            <p:ph sz="quarter" idx="18"/>
          </p:nvPr>
        </p:nvSpPr>
        <p:spPr>
          <a:xfrm>
            <a:off x="723084" y="1257300"/>
            <a:ext cx="11133954" cy="5159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6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-17585" y="0"/>
            <a:ext cx="448407" cy="6858000"/>
          </a:xfrm>
          <a:prstGeom prst="rect">
            <a:avLst/>
          </a:prstGeom>
          <a:solidFill>
            <a:srgbClr val="6F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Общие выводы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637" y="213920"/>
            <a:ext cx="1189162" cy="64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3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 userDrawn="1"/>
        </p:nvCxnSpPr>
        <p:spPr>
          <a:xfrm>
            <a:off x="10745788" y="1639889"/>
            <a:ext cx="0" cy="4541837"/>
          </a:xfrm>
          <a:prstGeom prst="line">
            <a:avLst/>
          </a:prstGeom>
          <a:ln w="19050">
            <a:solidFill>
              <a:srgbClr val="4350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 userDrawn="1"/>
        </p:nvSpPr>
        <p:spPr>
          <a:xfrm>
            <a:off x="-17585" y="0"/>
            <a:ext cx="448407" cy="6858000"/>
          </a:xfrm>
          <a:prstGeom prst="rect">
            <a:avLst/>
          </a:prstGeom>
          <a:solidFill>
            <a:srgbClr val="6F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53243" y="1195509"/>
            <a:ext cx="8592545" cy="670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Содержание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637" y="213920"/>
            <a:ext cx="1189162" cy="64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689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76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5203692" y="4837836"/>
            <a:ext cx="6653345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+7 (000) 0</a:t>
            </a:r>
            <a:r>
              <a:rPr lang="en-US" dirty="0" smtClean="0"/>
              <a:t>00</a:t>
            </a:r>
            <a:r>
              <a:rPr lang="ru-RU" dirty="0" smtClean="0"/>
              <a:t>-00-00</a:t>
            </a:r>
            <a:endParaRPr lang="ru-RU" dirty="0"/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5203692" y="5338032"/>
            <a:ext cx="6653345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+7 (000) </a:t>
            </a:r>
            <a:r>
              <a:rPr lang="en-US" dirty="0" smtClean="0"/>
              <a:t>00</a:t>
            </a:r>
            <a:r>
              <a:rPr lang="ru-RU" dirty="0" smtClean="0"/>
              <a:t>0-00-00</a:t>
            </a:r>
            <a:endParaRPr lang="ru-RU" dirty="0"/>
          </a:p>
        </p:txBody>
      </p:sp>
      <p:sp>
        <p:nvSpPr>
          <p:cNvPr id="26" name="Текст 11"/>
          <p:cNvSpPr>
            <a:spLocks noGrp="1"/>
          </p:cNvSpPr>
          <p:nvPr>
            <p:ph type="body" sz="quarter" idx="17" hasCustomPrompt="1"/>
          </p:nvPr>
        </p:nvSpPr>
        <p:spPr>
          <a:xfrm>
            <a:off x="5203692" y="3826476"/>
            <a:ext cx="6653345" cy="252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spcBef>
                <a:spcPts val="0"/>
              </a:spcBef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Сайт</a:t>
            </a:r>
            <a:endParaRPr lang="ru-RU" dirty="0"/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18" hasCustomPrompt="1"/>
          </p:nvPr>
        </p:nvSpPr>
        <p:spPr>
          <a:xfrm>
            <a:off x="5203692" y="4334671"/>
            <a:ext cx="6653345" cy="252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spcBef>
                <a:spcPts val="0"/>
              </a:spcBef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E-mail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4519932" y="1554289"/>
            <a:ext cx="7337105" cy="20274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000" baseline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Адрес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4129453" y="1051325"/>
            <a:ext cx="0" cy="5130400"/>
          </a:xfrm>
          <a:prstGeom prst="line">
            <a:avLst/>
          </a:prstGeom>
          <a:ln w="19050">
            <a:solidFill>
              <a:srgbClr val="4350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" y="2332211"/>
            <a:ext cx="2600844" cy="2641289"/>
          </a:xfrm>
          <a:prstGeom prst="rect">
            <a:avLst/>
          </a:prstGeom>
        </p:spPr>
      </p:pic>
      <p:sp>
        <p:nvSpPr>
          <p:cNvPr id="29" name="Freeform 5"/>
          <p:cNvSpPr>
            <a:spLocks noEditPoints="1"/>
          </p:cNvSpPr>
          <p:nvPr userDrawn="1"/>
        </p:nvSpPr>
        <p:spPr bwMode="auto">
          <a:xfrm>
            <a:off x="4618677" y="4807212"/>
            <a:ext cx="186752" cy="313249"/>
          </a:xfrm>
          <a:custGeom>
            <a:avLst/>
            <a:gdLst>
              <a:gd name="T0" fmla="*/ 497 w 2354"/>
              <a:gd name="T1" fmla="*/ 85 h 3987"/>
              <a:gd name="T2" fmla="*/ 4 w 2354"/>
              <a:gd name="T3" fmla="*/ 1137 h 3987"/>
              <a:gd name="T4" fmla="*/ 4 w 2354"/>
              <a:gd name="T5" fmla="*/ 2693 h 3987"/>
              <a:gd name="T6" fmla="*/ 44 w 2354"/>
              <a:gd name="T7" fmla="*/ 3463 h 3987"/>
              <a:gd name="T8" fmla="*/ 1025 w 2354"/>
              <a:gd name="T9" fmla="*/ 3965 h 3987"/>
              <a:gd name="T10" fmla="*/ 1785 w 2354"/>
              <a:gd name="T11" fmla="*/ 3941 h 3987"/>
              <a:gd name="T12" fmla="*/ 2283 w 2354"/>
              <a:gd name="T13" fmla="*/ 2897 h 3987"/>
              <a:gd name="T14" fmla="*/ 2283 w 2354"/>
              <a:gd name="T15" fmla="*/ 1341 h 3987"/>
              <a:gd name="T16" fmla="*/ 1941 w 2354"/>
              <a:gd name="T17" fmla="*/ 142 h 3987"/>
              <a:gd name="T18" fmla="*/ 497 w 2354"/>
              <a:gd name="T19" fmla="*/ 85 h 3987"/>
              <a:gd name="T20" fmla="*/ 846 w 2354"/>
              <a:gd name="T21" fmla="*/ 175 h 3987"/>
              <a:gd name="T22" fmla="*/ 1407 w 2354"/>
              <a:gd name="T23" fmla="*/ 175 h 3987"/>
              <a:gd name="T24" fmla="*/ 1496 w 2354"/>
              <a:gd name="T25" fmla="*/ 263 h 3987"/>
              <a:gd name="T26" fmla="*/ 1496 w 2354"/>
              <a:gd name="T27" fmla="*/ 385 h 3987"/>
              <a:gd name="T28" fmla="*/ 1407 w 2354"/>
              <a:gd name="T29" fmla="*/ 473 h 3987"/>
              <a:gd name="T30" fmla="*/ 846 w 2354"/>
              <a:gd name="T31" fmla="*/ 473 h 3987"/>
              <a:gd name="T32" fmla="*/ 758 w 2354"/>
              <a:gd name="T33" fmla="*/ 385 h 3987"/>
              <a:gd name="T34" fmla="*/ 758 w 2354"/>
              <a:gd name="T35" fmla="*/ 263 h 3987"/>
              <a:gd name="T36" fmla="*/ 846 w 2354"/>
              <a:gd name="T37" fmla="*/ 175 h 3987"/>
              <a:gd name="T38" fmla="*/ 1025 w 2354"/>
              <a:gd name="T39" fmla="*/ 3422 h 3987"/>
              <a:gd name="T40" fmla="*/ 1257 w 2354"/>
              <a:gd name="T41" fmla="*/ 3422 h 3987"/>
              <a:gd name="T42" fmla="*/ 1346 w 2354"/>
              <a:gd name="T43" fmla="*/ 3511 h 3987"/>
              <a:gd name="T44" fmla="*/ 1346 w 2354"/>
              <a:gd name="T45" fmla="*/ 3633 h 3987"/>
              <a:gd name="T46" fmla="*/ 1257 w 2354"/>
              <a:gd name="T47" fmla="*/ 3721 h 3987"/>
              <a:gd name="T48" fmla="*/ 1025 w 2354"/>
              <a:gd name="T49" fmla="*/ 3721 h 3987"/>
              <a:gd name="T50" fmla="*/ 937 w 2354"/>
              <a:gd name="T51" fmla="*/ 3633 h 3987"/>
              <a:gd name="T52" fmla="*/ 937 w 2354"/>
              <a:gd name="T53" fmla="*/ 3511 h 3987"/>
              <a:gd name="T54" fmla="*/ 1025 w 2354"/>
              <a:gd name="T55" fmla="*/ 3422 h 3987"/>
              <a:gd name="T56" fmla="*/ 1816 w 2354"/>
              <a:gd name="T57" fmla="*/ 203 h 3987"/>
              <a:gd name="T58" fmla="*/ 1935 w 2354"/>
              <a:gd name="T59" fmla="*/ 322 h 3987"/>
              <a:gd name="T60" fmla="*/ 1816 w 2354"/>
              <a:gd name="T61" fmla="*/ 441 h 3987"/>
              <a:gd name="T62" fmla="*/ 1697 w 2354"/>
              <a:gd name="T63" fmla="*/ 322 h 3987"/>
              <a:gd name="T64" fmla="*/ 1816 w 2354"/>
              <a:gd name="T65" fmla="*/ 203 h 3987"/>
              <a:gd name="T66" fmla="*/ 2025 w 2354"/>
              <a:gd name="T67" fmla="*/ 566 h 3987"/>
              <a:gd name="T68" fmla="*/ 270 w 2354"/>
              <a:gd name="T69" fmla="*/ 575 h 3987"/>
              <a:gd name="T70" fmla="*/ 271 w 2354"/>
              <a:gd name="T71" fmla="*/ 3312 h 3987"/>
              <a:gd name="T72" fmla="*/ 2026 w 2354"/>
              <a:gd name="T73" fmla="*/ 3313 h 3987"/>
              <a:gd name="T74" fmla="*/ 2025 w 2354"/>
              <a:gd name="T75" fmla="*/ 566 h 3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54" h="3987">
                <a:moveTo>
                  <a:pt x="497" y="85"/>
                </a:moveTo>
                <a:cubicBezTo>
                  <a:pt x="0" y="244"/>
                  <a:pt x="4" y="550"/>
                  <a:pt x="4" y="1137"/>
                </a:cubicBezTo>
                <a:cubicBezTo>
                  <a:pt x="4" y="1655"/>
                  <a:pt x="4" y="2174"/>
                  <a:pt x="4" y="2693"/>
                </a:cubicBezTo>
                <a:cubicBezTo>
                  <a:pt x="4" y="3026"/>
                  <a:pt x="7" y="3276"/>
                  <a:pt x="44" y="3463"/>
                </a:cubicBezTo>
                <a:cubicBezTo>
                  <a:pt x="123" y="3857"/>
                  <a:pt x="354" y="3965"/>
                  <a:pt x="1025" y="3965"/>
                </a:cubicBezTo>
                <a:cubicBezTo>
                  <a:pt x="1219" y="3965"/>
                  <a:pt x="1620" y="3987"/>
                  <a:pt x="1785" y="3941"/>
                </a:cubicBezTo>
                <a:cubicBezTo>
                  <a:pt x="2348" y="3784"/>
                  <a:pt x="2283" y="3273"/>
                  <a:pt x="2283" y="2897"/>
                </a:cubicBezTo>
                <a:cubicBezTo>
                  <a:pt x="2283" y="2378"/>
                  <a:pt x="2283" y="1859"/>
                  <a:pt x="2283" y="1341"/>
                </a:cubicBezTo>
                <a:cubicBezTo>
                  <a:pt x="2283" y="795"/>
                  <a:pt x="2354" y="375"/>
                  <a:pt x="1941" y="142"/>
                </a:cubicBezTo>
                <a:cubicBezTo>
                  <a:pt x="1722" y="19"/>
                  <a:pt x="761" y="0"/>
                  <a:pt x="497" y="85"/>
                </a:cubicBezTo>
                <a:close/>
                <a:moveTo>
                  <a:pt x="846" y="175"/>
                </a:moveTo>
                <a:lnTo>
                  <a:pt x="1407" y="175"/>
                </a:lnTo>
                <a:cubicBezTo>
                  <a:pt x="1456" y="175"/>
                  <a:pt x="1496" y="215"/>
                  <a:pt x="1496" y="263"/>
                </a:cubicBezTo>
                <a:lnTo>
                  <a:pt x="1496" y="385"/>
                </a:lnTo>
                <a:cubicBezTo>
                  <a:pt x="1496" y="434"/>
                  <a:pt x="1456" y="473"/>
                  <a:pt x="1407" y="473"/>
                </a:cubicBezTo>
                <a:lnTo>
                  <a:pt x="846" y="473"/>
                </a:lnTo>
                <a:cubicBezTo>
                  <a:pt x="797" y="473"/>
                  <a:pt x="758" y="434"/>
                  <a:pt x="758" y="385"/>
                </a:cubicBezTo>
                <a:lnTo>
                  <a:pt x="758" y="263"/>
                </a:lnTo>
                <a:cubicBezTo>
                  <a:pt x="758" y="215"/>
                  <a:pt x="797" y="175"/>
                  <a:pt x="846" y="175"/>
                </a:cubicBezTo>
                <a:close/>
                <a:moveTo>
                  <a:pt x="1025" y="3422"/>
                </a:moveTo>
                <a:lnTo>
                  <a:pt x="1257" y="3422"/>
                </a:lnTo>
                <a:cubicBezTo>
                  <a:pt x="1306" y="3422"/>
                  <a:pt x="1346" y="3462"/>
                  <a:pt x="1346" y="3511"/>
                </a:cubicBezTo>
                <a:lnTo>
                  <a:pt x="1346" y="3633"/>
                </a:lnTo>
                <a:cubicBezTo>
                  <a:pt x="1346" y="3681"/>
                  <a:pt x="1306" y="3721"/>
                  <a:pt x="1257" y="3721"/>
                </a:cubicBezTo>
                <a:lnTo>
                  <a:pt x="1025" y="3721"/>
                </a:lnTo>
                <a:cubicBezTo>
                  <a:pt x="977" y="3721"/>
                  <a:pt x="937" y="3681"/>
                  <a:pt x="937" y="3633"/>
                </a:cubicBezTo>
                <a:lnTo>
                  <a:pt x="937" y="3511"/>
                </a:lnTo>
                <a:cubicBezTo>
                  <a:pt x="937" y="3462"/>
                  <a:pt x="977" y="3422"/>
                  <a:pt x="1025" y="3422"/>
                </a:cubicBezTo>
                <a:close/>
                <a:moveTo>
                  <a:pt x="1816" y="203"/>
                </a:moveTo>
                <a:cubicBezTo>
                  <a:pt x="1882" y="203"/>
                  <a:pt x="1935" y="256"/>
                  <a:pt x="1935" y="322"/>
                </a:cubicBezTo>
                <a:cubicBezTo>
                  <a:pt x="1935" y="387"/>
                  <a:pt x="1882" y="441"/>
                  <a:pt x="1816" y="441"/>
                </a:cubicBezTo>
                <a:cubicBezTo>
                  <a:pt x="1750" y="441"/>
                  <a:pt x="1697" y="387"/>
                  <a:pt x="1697" y="322"/>
                </a:cubicBezTo>
                <a:cubicBezTo>
                  <a:pt x="1697" y="256"/>
                  <a:pt x="1750" y="203"/>
                  <a:pt x="1816" y="203"/>
                </a:cubicBezTo>
                <a:close/>
                <a:moveTo>
                  <a:pt x="2025" y="566"/>
                </a:moveTo>
                <a:lnTo>
                  <a:pt x="270" y="575"/>
                </a:lnTo>
                <a:lnTo>
                  <a:pt x="271" y="3312"/>
                </a:lnTo>
                <a:lnTo>
                  <a:pt x="2026" y="3313"/>
                </a:lnTo>
                <a:lnTo>
                  <a:pt x="2025" y="566"/>
                </a:lnTo>
                <a:close/>
              </a:path>
            </a:pathLst>
          </a:custGeom>
          <a:solidFill>
            <a:srgbClr val="6F00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4564277" y="5333418"/>
            <a:ext cx="281812" cy="261228"/>
            <a:chOff x="4392613" y="5347833"/>
            <a:chExt cx="307995" cy="285499"/>
          </a:xfrm>
        </p:grpSpPr>
        <p:sp>
          <p:nvSpPr>
            <p:cNvPr id="31" name="Freeform 6"/>
            <p:cNvSpPr>
              <a:spLocks noEditPoints="1"/>
            </p:cNvSpPr>
            <p:nvPr/>
          </p:nvSpPr>
          <p:spPr bwMode="auto">
            <a:xfrm>
              <a:off x="4469510" y="5538438"/>
              <a:ext cx="153793" cy="94894"/>
            </a:xfrm>
            <a:custGeom>
              <a:avLst/>
              <a:gdLst>
                <a:gd name="T0" fmla="*/ 0 w 1770"/>
                <a:gd name="T1" fmla="*/ 1106 h 1106"/>
                <a:gd name="T2" fmla="*/ 1769 w 1770"/>
                <a:gd name="T3" fmla="*/ 1106 h 1106"/>
                <a:gd name="T4" fmla="*/ 1770 w 1770"/>
                <a:gd name="T5" fmla="*/ 0 h 1106"/>
                <a:gd name="T6" fmla="*/ 0 w 1770"/>
                <a:gd name="T7" fmla="*/ 0 h 1106"/>
                <a:gd name="T8" fmla="*/ 0 w 1770"/>
                <a:gd name="T9" fmla="*/ 1106 h 1106"/>
                <a:gd name="T10" fmla="*/ 219 w 1770"/>
                <a:gd name="T11" fmla="*/ 239 h 1106"/>
                <a:gd name="T12" fmla="*/ 219 w 1770"/>
                <a:gd name="T13" fmla="*/ 440 h 1106"/>
                <a:gd name="T14" fmla="*/ 1496 w 1770"/>
                <a:gd name="T15" fmla="*/ 443 h 1106"/>
                <a:gd name="T16" fmla="*/ 1551 w 1770"/>
                <a:gd name="T17" fmla="*/ 442 h 1106"/>
                <a:gd name="T18" fmla="*/ 1551 w 1770"/>
                <a:gd name="T19" fmla="*/ 256 h 1106"/>
                <a:gd name="T20" fmla="*/ 1551 w 1770"/>
                <a:gd name="T21" fmla="*/ 224 h 1106"/>
                <a:gd name="T22" fmla="*/ 219 w 1770"/>
                <a:gd name="T23" fmla="*/ 221 h 1106"/>
                <a:gd name="T24" fmla="*/ 219 w 1770"/>
                <a:gd name="T25" fmla="*/ 239 h 1106"/>
                <a:gd name="T26" fmla="*/ 219 w 1770"/>
                <a:gd name="T27" fmla="*/ 685 h 1106"/>
                <a:gd name="T28" fmla="*/ 219 w 1770"/>
                <a:gd name="T29" fmla="*/ 887 h 1106"/>
                <a:gd name="T30" fmla="*/ 1496 w 1770"/>
                <a:gd name="T31" fmla="*/ 890 h 1106"/>
                <a:gd name="T32" fmla="*/ 1551 w 1770"/>
                <a:gd name="T33" fmla="*/ 889 h 1106"/>
                <a:gd name="T34" fmla="*/ 1551 w 1770"/>
                <a:gd name="T35" fmla="*/ 702 h 1106"/>
                <a:gd name="T36" fmla="*/ 1551 w 1770"/>
                <a:gd name="T37" fmla="*/ 670 h 1106"/>
                <a:gd name="T38" fmla="*/ 219 w 1770"/>
                <a:gd name="T39" fmla="*/ 668 h 1106"/>
                <a:gd name="T40" fmla="*/ 219 w 1770"/>
                <a:gd name="T41" fmla="*/ 685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70" h="1106">
                  <a:moveTo>
                    <a:pt x="0" y="1106"/>
                  </a:moveTo>
                  <a:lnTo>
                    <a:pt x="1769" y="1106"/>
                  </a:lnTo>
                  <a:lnTo>
                    <a:pt x="1770" y="0"/>
                  </a:lnTo>
                  <a:lnTo>
                    <a:pt x="0" y="0"/>
                  </a:lnTo>
                  <a:lnTo>
                    <a:pt x="0" y="1106"/>
                  </a:lnTo>
                  <a:close/>
                  <a:moveTo>
                    <a:pt x="219" y="239"/>
                  </a:moveTo>
                  <a:lnTo>
                    <a:pt x="219" y="440"/>
                  </a:lnTo>
                  <a:lnTo>
                    <a:pt x="1496" y="443"/>
                  </a:lnTo>
                  <a:lnTo>
                    <a:pt x="1551" y="442"/>
                  </a:lnTo>
                  <a:lnTo>
                    <a:pt x="1551" y="256"/>
                  </a:lnTo>
                  <a:lnTo>
                    <a:pt x="1551" y="224"/>
                  </a:lnTo>
                  <a:lnTo>
                    <a:pt x="219" y="221"/>
                  </a:lnTo>
                  <a:lnTo>
                    <a:pt x="219" y="239"/>
                  </a:lnTo>
                  <a:close/>
                  <a:moveTo>
                    <a:pt x="219" y="685"/>
                  </a:moveTo>
                  <a:lnTo>
                    <a:pt x="219" y="887"/>
                  </a:lnTo>
                  <a:lnTo>
                    <a:pt x="1496" y="890"/>
                  </a:lnTo>
                  <a:lnTo>
                    <a:pt x="1551" y="889"/>
                  </a:lnTo>
                  <a:lnTo>
                    <a:pt x="1551" y="702"/>
                  </a:lnTo>
                  <a:lnTo>
                    <a:pt x="1551" y="670"/>
                  </a:lnTo>
                  <a:lnTo>
                    <a:pt x="219" y="668"/>
                  </a:lnTo>
                  <a:lnTo>
                    <a:pt x="219" y="685"/>
                  </a:lnTo>
                  <a:close/>
                </a:path>
              </a:pathLst>
            </a:custGeom>
            <a:solidFill>
              <a:srgbClr val="6F0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Verdana" panose="020B0604030504040204" pitchFamily="34" charset="0"/>
              </a:endParaRPr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4392613" y="5403051"/>
              <a:ext cx="307995" cy="175062"/>
            </a:xfrm>
            <a:custGeom>
              <a:avLst/>
              <a:gdLst>
                <a:gd name="T0" fmla="*/ 0 w 3552"/>
                <a:gd name="T1" fmla="*/ 424 h 2040"/>
                <a:gd name="T2" fmla="*/ 0 w 3552"/>
                <a:gd name="T3" fmla="*/ 1611 h 2040"/>
                <a:gd name="T4" fmla="*/ 77 w 3552"/>
                <a:gd name="T5" fmla="*/ 1803 h 2040"/>
                <a:gd name="T6" fmla="*/ 663 w 3552"/>
                <a:gd name="T7" fmla="*/ 2017 h 2040"/>
                <a:gd name="T8" fmla="*/ 666 w 3552"/>
                <a:gd name="T9" fmla="*/ 1351 h 2040"/>
                <a:gd name="T10" fmla="*/ 2882 w 3552"/>
                <a:gd name="T11" fmla="*/ 1352 h 2040"/>
                <a:gd name="T12" fmla="*/ 2882 w 3552"/>
                <a:gd name="T13" fmla="*/ 2017 h 2040"/>
                <a:gd name="T14" fmla="*/ 3265 w 3552"/>
                <a:gd name="T15" fmla="*/ 1979 h 2040"/>
                <a:gd name="T16" fmla="*/ 3482 w 3552"/>
                <a:gd name="T17" fmla="*/ 1783 h 2040"/>
                <a:gd name="T18" fmla="*/ 3545 w 3552"/>
                <a:gd name="T19" fmla="*/ 1433 h 2040"/>
                <a:gd name="T20" fmla="*/ 3545 w 3552"/>
                <a:gd name="T21" fmla="*/ 600 h 2040"/>
                <a:gd name="T22" fmla="*/ 3480 w 3552"/>
                <a:gd name="T23" fmla="*/ 252 h 2040"/>
                <a:gd name="T24" fmla="*/ 2882 w 3552"/>
                <a:gd name="T25" fmla="*/ 23 h 2040"/>
                <a:gd name="T26" fmla="*/ 2879 w 3552"/>
                <a:gd name="T27" fmla="*/ 688 h 2040"/>
                <a:gd name="T28" fmla="*/ 664 w 3552"/>
                <a:gd name="T29" fmla="*/ 688 h 2040"/>
                <a:gd name="T30" fmla="*/ 663 w 3552"/>
                <a:gd name="T31" fmla="*/ 23 h 2040"/>
                <a:gd name="T32" fmla="*/ 210 w 3552"/>
                <a:gd name="T33" fmla="*/ 102 h 2040"/>
                <a:gd name="T34" fmla="*/ 0 w 3552"/>
                <a:gd name="T35" fmla="*/ 424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52" h="2040">
                  <a:moveTo>
                    <a:pt x="0" y="424"/>
                  </a:moveTo>
                  <a:lnTo>
                    <a:pt x="0" y="1611"/>
                  </a:lnTo>
                  <a:cubicBezTo>
                    <a:pt x="19" y="1652"/>
                    <a:pt x="13" y="1715"/>
                    <a:pt x="77" y="1803"/>
                  </a:cubicBezTo>
                  <a:cubicBezTo>
                    <a:pt x="250" y="2040"/>
                    <a:pt x="403" y="2017"/>
                    <a:pt x="663" y="2017"/>
                  </a:cubicBezTo>
                  <a:lnTo>
                    <a:pt x="666" y="1351"/>
                  </a:lnTo>
                  <a:lnTo>
                    <a:pt x="2882" y="1352"/>
                  </a:lnTo>
                  <a:lnTo>
                    <a:pt x="2882" y="2017"/>
                  </a:lnTo>
                  <a:cubicBezTo>
                    <a:pt x="3016" y="2016"/>
                    <a:pt x="3155" y="2031"/>
                    <a:pt x="3265" y="1979"/>
                  </a:cubicBezTo>
                  <a:cubicBezTo>
                    <a:pt x="3356" y="1935"/>
                    <a:pt x="3432" y="1865"/>
                    <a:pt x="3482" y="1783"/>
                  </a:cubicBezTo>
                  <a:cubicBezTo>
                    <a:pt x="3552" y="1668"/>
                    <a:pt x="3545" y="1580"/>
                    <a:pt x="3545" y="1433"/>
                  </a:cubicBezTo>
                  <a:lnTo>
                    <a:pt x="3545" y="600"/>
                  </a:lnTo>
                  <a:cubicBezTo>
                    <a:pt x="3545" y="452"/>
                    <a:pt x="3550" y="361"/>
                    <a:pt x="3480" y="252"/>
                  </a:cubicBezTo>
                  <a:cubicBezTo>
                    <a:pt x="3316" y="0"/>
                    <a:pt x="3130" y="22"/>
                    <a:pt x="2882" y="23"/>
                  </a:cubicBezTo>
                  <a:lnTo>
                    <a:pt x="2879" y="688"/>
                  </a:lnTo>
                  <a:lnTo>
                    <a:pt x="664" y="688"/>
                  </a:lnTo>
                  <a:lnTo>
                    <a:pt x="663" y="23"/>
                  </a:lnTo>
                  <a:cubicBezTo>
                    <a:pt x="468" y="22"/>
                    <a:pt x="349" y="3"/>
                    <a:pt x="210" y="102"/>
                  </a:cubicBezTo>
                  <a:cubicBezTo>
                    <a:pt x="18" y="239"/>
                    <a:pt x="25" y="377"/>
                    <a:pt x="0" y="424"/>
                  </a:cubicBezTo>
                  <a:close/>
                </a:path>
              </a:pathLst>
            </a:custGeom>
            <a:solidFill>
              <a:srgbClr val="6F0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Verdana" panose="020B0604030504040204" pitchFamily="34" charset="0"/>
              </a:endParaRPr>
            </a:p>
          </p:txBody>
        </p:sp>
        <p:sp>
          <p:nvSpPr>
            <p:cNvPr id="33" name="Rectangle 8"/>
            <p:cNvSpPr>
              <a:spLocks noChangeArrowheads="1"/>
            </p:cNvSpPr>
            <p:nvPr/>
          </p:nvSpPr>
          <p:spPr bwMode="auto">
            <a:xfrm>
              <a:off x="4469510" y="5347833"/>
              <a:ext cx="153793" cy="95303"/>
            </a:xfrm>
            <a:prstGeom prst="rect">
              <a:avLst/>
            </a:prstGeom>
            <a:solidFill>
              <a:srgbClr val="6F0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Verdana" panose="020B0604030504040204" pitchFamily="34" charset="0"/>
              </a:endParaRPr>
            </a:p>
          </p:txBody>
        </p:sp>
      </p:grpSp>
      <p:sp>
        <p:nvSpPr>
          <p:cNvPr id="34" name="Freeform 9"/>
          <p:cNvSpPr>
            <a:spLocks noEditPoints="1"/>
          </p:cNvSpPr>
          <p:nvPr userDrawn="1"/>
        </p:nvSpPr>
        <p:spPr bwMode="auto">
          <a:xfrm>
            <a:off x="4567139" y="4371412"/>
            <a:ext cx="275450" cy="178518"/>
          </a:xfrm>
          <a:custGeom>
            <a:avLst/>
            <a:gdLst>
              <a:gd name="T0" fmla="*/ 392 w 3473"/>
              <a:gd name="T1" fmla="*/ 19 h 2271"/>
              <a:gd name="T2" fmla="*/ 155 w 3473"/>
              <a:gd name="T3" fmla="*/ 146 h 2271"/>
              <a:gd name="T4" fmla="*/ 80 w 3473"/>
              <a:gd name="T5" fmla="*/ 251 h 2271"/>
              <a:gd name="T6" fmla="*/ 45 w 3473"/>
              <a:gd name="T7" fmla="*/ 1904 h 2271"/>
              <a:gd name="T8" fmla="*/ 169 w 3473"/>
              <a:gd name="T9" fmla="*/ 2140 h 2271"/>
              <a:gd name="T10" fmla="*/ 451 w 3473"/>
              <a:gd name="T11" fmla="*/ 2259 h 2271"/>
              <a:gd name="T12" fmla="*/ 1254 w 3473"/>
              <a:gd name="T13" fmla="*/ 2259 h 2271"/>
              <a:gd name="T14" fmla="*/ 2860 w 3473"/>
              <a:gd name="T15" fmla="*/ 2259 h 2271"/>
              <a:gd name="T16" fmla="*/ 3214 w 3473"/>
              <a:gd name="T17" fmla="*/ 2220 h 2271"/>
              <a:gd name="T18" fmla="*/ 3417 w 3473"/>
              <a:gd name="T19" fmla="*/ 2021 h 2271"/>
              <a:gd name="T20" fmla="*/ 3462 w 3473"/>
              <a:gd name="T21" fmla="*/ 1664 h 2271"/>
              <a:gd name="T22" fmla="*/ 3462 w 3473"/>
              <a:gd name="T23" fmla="*/ 461 h 2271"/>
              <a:gd name="T24" fmla="*/ 3106 w 3473"/>
              <a:gd name="T25" fmla="*/ 19 h 2271"/>
              <a:gd name="T26" fmla="*/ 2425 w 3473"/>
              <a:gd name="T27" fmla="*/ 11 h 2271"/>
              <a:gd name="T28" fmla="*/ 1066 w 3473"/>
              <a:gd name="T29" fmla="*/ 11 h 2271"/>
              <a:gd name="T30" fmla="*/ 392 w 3473"/>
              <a:gd name="T31" fmla="*/ 19 h 2271"/>
              <a:gd name="T32" fmla="*/ 250 w 3473"/>
              <a:gd name="T33" fmla="*/ 1695 h 2271"/>
              <a:gd name="T34" fmla="*/ 946 w 3473"/>
              <a:gd name="T35" fmla="*/ 1176 h 2271"/>
              <a:gd name="T36" fmla="*/ 969 w 3473"/>
              <a:gd name="T37" fmla="*/ 1159 h 2271"/>
              <a:gd name="T38" fmla="*/ 995 w 3473"/>
              <a:gd name="T39" fmla="*/ 1136 h 2271"/>
              <a:gd name="T40" fmla="*/ 625 w 3473"/>
              <a:gd name="T41" fmla="*/ 856 h 2271"/>
              <a:gd name="T42" fmla="*/ 253 w 3473"/>
              <a:gd name="T43" fmla="*/ 577 h 2271"/>
              <a:gd name="T44" fmla="*/ 250 w 3473"/>
              <a:gd name="T45" fmla="*/ 1695 h 2271"/>
              <a:gd name="T46" fmla="*/ 2501 w 3473"/>
              <a:gd name="T47" fmla="*/ 1134 h 2271"/>
              <a:gd name="T48" fmla="*/ 2525 w 3473"/>
              <a:gd name="T49" fmla="*/ 1157 h 2271"/>
              <a:gd name="T50" fmla="*/ 3245 w 3473"/>
              <a:gd name="T51" fmla="*/ 1695 h 2271"/>
              <a:gd name="T52" fmla="*/ 3246 w 3473"/>
              <a:gd name="T53" fmla="*/ 577 h 2271"/>
              <a:gd name="T54" fmla="*/ 2501 w 3473"/>
              <a:gd name="T55" fmla="*/ 1134 h 2271"/>
              <a:gd name="T56" fmla="*/ 250 w 3473"/>
              <a:gd name="T57" fmla="*/ 1829 h 2271"/>
              <a:gd name="T58" fmla="*/ 464 w 3473"/>
              <a:gd name="T59" fmla="*/ 2046 h 2271"/>
              <a:gd name="T60" fmla="*/ 892 w 3473"/>
              <a:gd name="T61" fmla="*/ 2046 h 2271"/>
              <a:gd name="T62" fmla="*/ 2605 w 3473"/>
              <a:gd name="T63" fmla="*/ 2046 h 2271"/>
              <a:gd name="T64" fmla="*/ 3034 w 3473"/>
              <a:gd name="T65" fmla="*/ 2046 h 2271"/>
              <a:gd name="T66" fmla="*/ 3248 w 3473"/>
              <a:gd name="T67" fmla="*/ 1829 h 2271"/>
              <a:gd name="T68" fmla="*/ 2412 w 3473"/>
              <a:gd name="T69" fmla="*/ 1205 h 2271"/>
              <a:gd name="T70" fmla="*/ 2105 w 3473"/>
              <a:gd name="T71" fmla="*/ 1432 h 2271"/>
              <a:gd name="T72" fmla="*/ 1554 w 3473"/>
              <a:gd name="T73" fmla="*/ 1552 h 2271"/>
              <a:gd name="T74" fmla="*/ 1093 w 3473"/>
              <a:gd name="T75" fmla="*/ 1205 h 2271"/>
              <a:gd name="T76" fmla="*/ 881 w 3473"/>
              <a:gd name="T77" fmla="*/ 1359 h 2271"/>
              <a:gd name="T78" fmla="*/ 250 w 3473"/>
              <a:gd name="T79" fmla="*/ 1829 h 2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73" h="2271">
                <a:moveTo>
                  <a:pt x="392" y="19"/>
                </a:moveTo>
                <a:cubicBezTo>
                  <a:pt x="287" y="41"/>
                  <a:pt x="207" y="89"/>
                  <a:pt x="155" y="146"/>
                </a:cubicBezTo>
                <a:cubicBezTo>
                  <a:pt x="128" y="175"/>
                  <a:pt x="102" y="207"/>
                  <a:pt x="80" y="251"/>
                </a:cubicBezTo>
                <a:cubicBezTo>
                  <a:pt x="21" y="371"/>
                  <a:pt x="0" y="1758"/>
                  <a:pt x="45" y="1904"/>
                </a:cubicBezTo>
                <a:cubicBezTo>
                  <a:pt x="64" y="1966"/>
                  <a:pt x="70" y="2049"/>
                  <a:pt x="169" y="2140"/>
                </a:cubicBezTo>
                <a:cubicBezTo>
                  <a:pt x="235" y="2201"/>
                  <a:pt x="323" y="2254"/>
                  <a:pt x="451" y="2259"/>
                </a:cubicBezTo>
                <a:cubicBezTo>
                  <a:pt x="711" y="2269"/>
                  <a:pt x="991" y="2259"/>
                  <a:pt x="1254" y="2259"/>
                </a:cubicBezTo>
                <a:cubicBezTo>
                  <a:pt x="1789" y="2259"/>
                  <a:pt x="2324" y="2259"/>
                  <a:pt x="2860" y="2259"/>
                </a:cubicBezTo>
                <a:cubicBezTo>
                  <a:pt x="2992" y="2259"/>
                  <a:pt x="3101" y="2271"/>
                  <a:pt x="3214" y="2220"/>
                </a:cubicBezTo>
                <a:cubicBezTo>
                  <a:pt x="3299" y="2181"/>
                  <a:pt x="3377" y="2104"/>
                  <a:pt x="3417" y="2021"/>
                </a:cubicBezTo>
                <a:cubicBezTo>
                  <a:pt x="3473" y="1910"/>
                  <a:pt x="3462" y="1798"/>
                  <a:pt x="3462" y="1664"/>
                </a:cubicBezTo>
                <a:lnTo>
                  <a:pt x="3462" y="461"/>
                </a:lnTo>
                <a:cubicBezTo>
                  <a:pt x="3461" y="220"/>
                  <a:pt x="3314" y="62"/>
                  <a:pt x="3106" y="19"/>
                </a:cubicBezTo>
                <a:cubicBezTo>
                  <a:pt x="2893" y="0"/>
                  <a:pt x="2644" y="11"/>
                  <a:pt x="2425" y="11"/>
                </a:cubicBezTo>
                <a:lnTo>
                  <a:pt x="1066" y="11"/>
                </a:lnTo>
                <a:cubicBezTo>
                  <a:pt x="846" y="12"/>
                  <a:pt x="606" y="0"/>
                  <a:pt x="392" y="19"/>
                </a:cubicBezTo>
                <a:close/>
                <a:moveTo>
                  <a:pt x="250" y="1695"/>
                </a:moveTo>
                <a:lnTo>
                  <a:pt x="946" y="1176"/>
                </a:lnTo>
                <a:cubicBezTo>
                  <a:pt x="955" y="1169"/>
                  <a:pt x="961" y="1166"/>
                  <a:pt x="969" y="1159"/>
                </a:cubicBezTo>
                <a:lnTo>
                  <a:pt x="995" y="1136"/>
                </a:lnTo>
                <a:cubicBezTo>
                  <a:pt x="971" y="1110"/>
                  <a:pt x="661" y="883"/>
                  <a:pt x="625" y="856"/>
                </a:cubicBezTo>
                <a:cubicBezTo>
                  <a:pt x="501" y="763"/>
                  <a:pt x="374" y="670"/>
                  <a:pt x="253" y="577"/>
                </a:cubicBezTo>
                <a:lnTo>
                  <a:pt x="250" y="1695"/>
                </a:lnTo>
                <a:close/>
                <a:moveTo>
                  <a:pt x="2501" y="1134"/>
                </a:moveTo>
                <a:lnTo>
                  <a:pt x="2525" y="1157"/>
                </a:lnTo>
                <a:cubicBezTo>
                  <a:pt x="2738" y="1326"/>
                  <a:pt x="3024" y="1528"/>
                  <a:pt x="3245" y="1695"/>
                </a:cubicBezTo>
                <a:lnTo>
                  <a:pt x="3246" y="577"/>
                </a:lnTo>
                <a:lnTo>
                  <a:pt x="2501" y="1134"/>
                </a:lnTo>
                <a:close/>
                <a:moveTo>
                  <a:pt x="250" y="1829"/>
                </a:moveTo>
                <a:cubicBezTo>
                  <a:pt x="256" y="1953"/>
                  <a:pt x="339" y="2042"/>
                  <a:pt x="464" y="2046"/>
                </a:cubicBezTo>
                <a:cubicBezTo>
                  <a:pt x="604" y="2050"/>
                  <a:pt x="751" y="2046"/>
                  <a:pt x="892" y="2046"/>
                </a:cubicBezTo>
                <a:lnTo>
                  <a:pt x="2605" y="2046"/>
                </a:lnTo>
                <a:cubicBezTo>
                  <a:pt x="2747" y="2046"/>
                  <a:pt x="2893" y="2050"/>
                  <a:pt x="3034" y="2046"/>
                </a:cubicBezTo>
                <a:cubicBezTo>
                  <a:pt x="3159" y="2042"/>
                  <a:pt x="3242" y="1953"/>
                  <a:pt x="3248" y="1829"/>
                </a:cubicBezTo>
                <a:lnTo>
                  <a:pt x="2412" y="1205"/>
                </a:lnTo>
                <a:cubicBezTo>
                  <a:pt x="2387" y="1215"/>
                  <a:pt x="2147" y="1400"/>
                  <a:pt x="2105" y="1432"/>
                </a:cubicBezTo>
                <a:cubicBezTo>
                  <a:pt x="1945" y="1551"/>
                  <a:pt x="1783" y="1714"/>
                  <a:pt x="1554" y="1552"/>
                </a:cubicBezTo>
                <a:lnTo>
                  <a:pt x="1093" y="1205"/>
                </a:lnTo>
                <a:cubicBezTo>
                  <a:pt x="1068" y="1214"/>
                  <a:pt x="915" y="1334"/>
                  <a:pt x="881" y="1359"/>
                </a:cubicBezTo>
                <a:lnTo>
                  <a:pt x="250" y="1829"/>
                </a:lnTo>
                <a:close/>
              </a:path>
            </a:pathLst>
          </a:custGeom>
          <a:solidFill>
            <a:srgbClr val="6F00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35" name="Freeform 10"/>
          <p:cNvSpPr>
            <a:spLocks noEditPoints="1"/>
          </p:cNvSpPr>
          <p:nvPr userDrawn="1"/>
        </p:nvSpPr>
        <p:spPr bwMode="auto">
          <a:xfrm>
            <a:off x="4518875" y="3810448"/>
            <a:ext cx="352546" cy="284057"/>
          </a:xfrm>
          <a:custGeom>
            <a:avLst/>
            <a:gdLst>
              <a:gd name="T0" fmla="*/ 3760 w 4441"/>
              <a:gd name="T1" fmla="*/ 2648 h 3610"/>
              <a:gd name="T2" fmla="*/ 1374 w 4441"/>
              <a:gd name="T3" fmla="*/ 3218 h 3610"/>
              <a:gd name="T4" fmla="*/ 2928 w 4441"/>
              <a:gd name="T5" fmla="*/ 3176 h 3610"/>
              <a:gd name="T6" fmla="*/ 2825 w 4441"/>
              <a:gd name="T7" fmla="*/ 3007 h 3610"/>
              <a:gd name="T8" fmla="*/ 3007 w 4441"/>
              <a:gd name="T9" fmla="*/ 2696 h 3610"/>
              <a:gd name="T10" fmla="*/ 2928 w 4441"/>
              <a:gd name="T11" fmla="*/ 3176 h 3610"/>
              <a:gd name="T12" fmla="*/ 2201 w 4441"/>
              <a:gd name="T13" fmla="*/ 921 h 3610"/>
              <a:gd name="T14" fmla="*/ 1801 w 4441"/>
              <a:gd name="T15" fmla="*/ 921 h 3610"/>
              <a:gd name="T16" fmla="*/ 2618 w 4441"/>
              <a:gd name="T17" fmla="*/ 2994 h 3610"/>
              <a:gd name="T18" fmla="*/ 2391 w 4441"/>
              <a:gd name="T19" fmla="*/ 2694 h 3610"/>
              <a:gd name="T20" fmla="*/ 2383 w 4441"/>
              <a:gd name="T21" fmla="*/ 921 h 3610"/>
              <a:gd name="T22" fmla="*/ 2383 w 4441"/>
              <a:gd name="T23" fmla="*/ 383 h 3610"/>
              <a:gd name="T24" fmla="*/ 2208 w 4441"/>
              <a:gd name="T25" fmla="*/ 3222 h 3610"/>
              <a:gd name="T26" fmla="*/ 1795 w 4441"/>
              <a:gd name="T27" fmla="*/ 2694 h 3610"/>
              <a:gd name="T28" fmla="*/ 1082 w 4441"/>
              <a:gd name="T29" fmla="*/ 922 h 3610"/>
              <a:gd name="T30" fmla="*/ 1981 w 4441"/>
              <a:gd name="T31" fmla="*/ 333 h 3610"/>
              <a:gd name="T32" fmla="*/ 3026 w 4441"/>
              <a:gd name="T33" fmla="*/ 921 h 3610"/>
              <a:gd name="T34" fmla="*/ 2610 w 4441"/>
              <a:gd name="T35" fmla="*/ 333 h 3610"/>
              <a:gd name="T36" fmla="*/ 3026 w 4441"/>
              <a:gd name="T37" fmla="*/ 921 h 3610"/>
              <a:gd name="T38" fmla="*/ 1770 w 4441"/>
              <a:gd name="T39" fmla="*/ 3014 h 3610"/>
              <a:gd name="T40" fmla="*/ 1083 w 4441"/>
              <a:gd name="T41" fmla="*/ 2694 h 3610"/>
              <a:gd name="T42" fmla="*/ 1704 w 4441"/>
              <a:gd name="T43" fmla="*/ 2520 h 3610"/>
              <a:gd name="T44" fmla="*/ 2208 w 4441"/>
              <a:gd name="T45" fmla="*/ 1901 h 3610"/>
              <a:gd name="T46" fmla="*/ 1704 w 4441"/>
              <a:gd name="T47" fmla="*/ 2520 h 3610"/>
              <a:gd name="T48" fmla="*/ 3002 w 4441"/>
              <a:gd name="T49" fmla="*/ 1720 h 3610"/>
              <a:gd name="T50" fmla="*/ 2392 w 4441"/>
              <a:gd name="T51" fmla="*/ 1094 h 3610"/>
              <a:gd name="T52" fmla="*/ 1587 w 4441"/>
              <a:gd name="T53" fmla="*/ 1713 h 3610"/>
              <a:gd name="T54" fmla="*/ 2208 w 4441"/>
              <a:gd name="T55" fmla="*/ 1098 h 3610"/>
              <a:gd name="T56" fmla="*/ 1847 w 4441"/>
              <a:gd name="T57" fmla="*/ 1095 h 3610"/>
              <a:gd name="T58" fmla="*/ 1717 w 4441"/>
              <a:gd name="T59" fmla="*/ 1095 h 3610"/>
              <a:gd name="T60" fmla="*/ 2383 w 4441"/>
              <a:gd name="T61" fmla="*/ 2520 h 3610"/>
              <a:gd name="T62" fmla="*/ 3004 w 4441"/>
              <a:gd name="T63" fmla="*/ 1899 h 3610"/>
              <a:gd name="T64" fmla="*/ 2383 w 4441"/>
              <a:gd name="T65" fmla="*/ 2520 h 3610"/>
              <a:gd name="T66" fmla="*/ 3803 w 4441"/>
              <a:gd name="T67" fmla="*/ 1720 h 3610"/>
              <a:gd name="T68" fmla="*/ 3075 w 4441"/>
              <a:gd name="T69" fmla="*/ 1095 h 3610"/>
              <a:gd name="T70" fmla="*/ 3186 w 4441"/>
              <a:gd name="T71" fmla="*/ 1720 h 3610"/>
              <a:gd name="T72" fmla="*/ 1407 w 4441"/>
              <a:gd name="T73" fmla="*/ 1721 h 3610"/>
              <a:gd name="T74" fmla="*/ 1512 w 4441"/>
              <a:gd name="T75" fmla="*/ 1095 h 3610"/>
              <a:gd name="T76" fmla="*/ 788 w 4441"/>
              <a:gd name="T77" fmla="*/ 1718 h 3610"/>
              <a:gd name="T78" fmla="*/ 1518 w 4441"/>
              <a:gd name="T79" fmla="*/ 2520 h 3610"/>
              <a:gd name="T80" fmla="*/ 786 w 4441"/>
              <a:gd name="T81" fmla="*/ 1896 h 3610"/>
              <a:gd name="T82" fmla="*/ 3073 w 4441"/>
              <a:gd name="T83" fmla="*/ 2520 h 3610"/>
              <a:gd name="T84" fmla="*/ 3807 w 4441"/>
              <a:gd name="T85" fmla="*/ 1894 h 3610"/>
              <a:gd name="T86" fmla="*/ 3073 w 4441"/>
              <a:gd name="T87" fmla="*/ 2520 h 3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41" h="3610">
                <a:moveTo>
                  <a:pt x="3415" y="3074"/>
                </a:moveTo>
                <a:cubicBezTo>
                  <a:pt x="3541" y="2958"/>
                  <a:pt x="3673" y="2797"/>
                  <a:pt x="3760" y="2648"/>
                </a:cubicBezTo>
                <a:cubicBezTo>
                  <a:pt x="4441" y="1477"/>
                  <a:pt x="3501" y="0"/>
                  <a:pt x="2146" y="130"/>
                </a:cubicBezTo>
                <a:cubicBezTo>
                  <a:pt x="594" y="280"/>
                  <a:pt x="0" y="2275"/>
                  <a:pt x="1374" y="3218"/>
                </a:cubicBezTo>
                <a:cubicBezTo>
                  <a:pt x="1946" y="3610"/>
                  <a:pt x="2896" y="3552"/>
                  <a:pt x="3415" y="3074"/>
                </a:cubicBezTo>
                <a:close/>
                <a:moveTo>
                  <a:pt x="2928" y="3176"/>
                </a:moveTo>
                <a:cubicBezTo>
                  <a:pt x="2791" y="3234"/>
                  <a:pt x="2770" y="3251"/>
                  <a:pt x="2609" y="3285"/>
                </a:cubicBezTo>
                <a:cubicBezTo>
                  <a:pt x="2674" y="3202"/>
                  <a:pt x="2758" y="3108"/>
                  <a:pt x="2825" y="3007"/>
                </a:cubicBezTo>
                <a:cubicBezTo>
                  <a:pt x="2860" y="2956"/>
                  <a:pt x="2893" y="2902"/>
                  <a:pt x="2920" y="2851"/>
                </a:cubicBezTo>
                <a:cubicBezTo>
                  <a:pt x="2946" y="2800"/>
                  <a:pt x="2970" y="2738"/>
                  <a:pt x="3007" y="2696"/>
                </a:cubicBezTo>
                <a:lnTo>
                  <a:pt x="3507" y="2693"/>
                </a:lnTo>
                <a:cubicBezTo>
                  <a:pt x="3465" y="2819"/>
                  <a:pt x="3115" y="3129"/>
                  <a:pt x="2928" y="3176"/>
                </a:cubicBezTo>
                <a:close/>
                <a:moveTo>
                  <a:pt x="1801" y="921"/>
                </a:moveTo>
                <a:lnTo>
                  <a:pt x="2201" y="921"/>
                </a:lnTo>
                <a:lnTo>
                  <a:pt x="2209" y="382"/>
                </a:lnTo>
                <a:cubicBezTo>
                  <a:pt x="2121" y="416"/>
                  <a:pt x="1795" y="811"/>
                  <a:pt x="1801" y="921"/>
                </a:cubicBezTo>
                <a:close/>
                <a:moveTo>
                  <a:pt x="2382" y="3234"/>
                </a:moveTo>
                <a:cubicBezTo>
                  <a:pt x="2488" y="3189"/>
                  <a:pt x="2555" y="3072"/>
                  <a:pt x="2618" y="2994"/>
                </a:cubicBezTo>
                <a:cubicBezTo>
                  <a:pt x="2669" y="2932"/>
                  <a:pt x="2778" y="2783"/>
                  <a:pt x="2794" y="2692"/>
                </a:cubicBezTo>
                <a:lnTo>
                  <a:pt x="2391" y="2694"/>
                </a:lnTo>
                <a:lnTo>
                  <a:pt x="2382" y="3234"/>
                </a:lnTo>
                <a:close/>
                <a:moveTo>
                  <a:pt x="2383" y="921"/>
                </a:moveTo>
                <a:lnTo>
                  <a:pt x="2800" y="922"/>
                </a:lnTo>
                <a:cubicBezTo>
                  <a:pt x="2728" y="733"/>
                  <a:pt x="2519" y="473"/>
                  <a:pt x="2383" y="383"/>
                </a:cubicBezTo>
                <a:lnTo>
                  <a:pt x="2383" y="921"/>
                </a:lnTo>
                <a:close/>
                <a:moveTo>
                  <a:pt x="2208" y="3222"/>
                </a:moveTo>
                <a:lnTo>
                  <a:pt x="2209" y="2694"/>
                </a:lnTo>
                <a:lnTo>
                  <a:pt x="1795" y="2694"/>
                </a:lnTo>
                <a:cubicBezTo>
                  <a:pt x="1856" y="2873"/>
                  <a:pt x="2078" y="3164"/>
                  <a:pt x="2208" y="3222"/>
                </a:cubicBezTo>
                <a:close/>
                <a:moveTo>
                  <a:pt x="1082" y="922"/>
                </a:moveTo>
                <a:lnTo>
                  <a:pt x="1601" y="921"/>
                </a:lnTo>
                <a:cubicBezTo>
                  <a:pt x="1662" y="684"/>
                  <a:pt x="1873" y="482"/>
                  <a:pt x="1981" y="333"/>
                </a:cubicBezTo>
                <a:cubicBezTo>
                  <a:pt x="1620" y="386"/>
                  <a:pt x="1197" y="697"/>
                  <a:pt x="1082" y="922"/>
                </a:cubicBezTo>
                <a:close/>
                <a:moveTo>
                  <a:pt x="3026" y="921"/>
                </a:moveTo>
                <a:lnTo>
                  <a:pt x="3508" y="921"/>
                </a:lnTo>
                <a:cubicBezTo>
                  <a:pt x="3422" y="699"/>
                  <a:pt x="2942" y="387"/>
                  <a:pt x="2610" y="333"/>
                </a:cubicBezTo>
                <a:cubicBezTo>
                  <a:pt x="2770" y="540"/>
                  <a:pt x="2785" y="518"/>
                  <a:pt x="2921" y="768"/>
                </a:cubicBezTo>
                <a:cubicBezTo>
                  <a:pt x="2956" y="834"/>
                  <a:pt x="2966" y="889"/>
                  <a:pt x="3026" y="921"/>
                </a:cubicBezTo>
                <a:close/>
                <a:moveTo>
                  <a:pt x="1984" y="3282"/>
                </a:moveTo>
                <a:cubicBezTo>
                  <a:pt x="1954" y="3232"/>
                  <a:pt x="1861" y="3151"/>
                  <a:pt x="1770" y="3014"/>
                </a:cubicBezTo>
                <a:cubicBezTo>
                  <a:pt x="1701" y="2910"/>
                  <a:pt x="1660" y="2810"/>
                  <a:pt x="1589" y="2695"/>
                </a:cubicBezTo>
                <a:lnTo>
                  <a:pt x="1083" y="2694"/>
                </a:lnTo>
                <a:cubicBezTo>
                  <a:pt x="1177" y="2901"/>
                  <a:pt x="1636" y="3248"/>
                  <a:pt x="1984" y="3282"/>
                </a:cubicBezTo>
                <a:close/>
                <a:moveTo>
                  <a:pt x="1704" y="2520"/>
                </a:moveTo>
                <a:lnTo>
                  <a:pt x="2209" y="2518"/>
                </a:lnTo>
                <a:lnTo>
                  <a:pt x="2208" y="1901"/>
                </a:lnTo>
                <a:lnTo>
                  <a:pt x="1585" y="1894"/>
                </a:lnTo>
                <a:cubicBezTo>
                  <a:pt x="1596" y="2162"/>
                  <a:pt x="1655" y="2296"/>
                  <a:pt x="1704" y="2520"/>
                </a:cubicBezTo>
                <a:close/>
                <a:moveTo>
                  <a:pt x="2383" y="1720"/>
                </a:moveTo>
                <a:lnTo>
                  <a:pt x="3002" y="1720"/>
                </a:lnTo>
                <a:cubicBezTo>
                  <a:pt x="3005" y="1532"/>
                  <a:pt x="2949" y="1257"/>
                  <a:pt x="2880" y="1098"/>
                </a:cubicBezTo>
                <a:lnTo>
                  <a:pt x="2392" y="1094"/>
                </a:lnTo>
                <a:lnTo>
                  <a:pt x="2383" y="1720"/>
                </a:lnTo>
                <a:close/>
                <a:moveTo>
                  <a:pt x="1587" y="1713"/>
                </a:moveTo>
                <a:lnTo>
                  <a:pt x="2206" y="1720"/>
                </a:lnTo>
                <a:lnTo>
                  <a:pt x="2208" y="1098"/>
                </a:lnTo>
                <a:lnTo>
                  <a:pt x="2079" y="1094"/>
                </a:lnTo>
                <a:lnTo>
                  <a:pt x="1847" y="1095"/>
                </a:lnTo>
                <a:lnTo>
                  <a:pt x="1789" y="1095"/>
                </a:lnTo>
                <a:lnTo>
                  <a:pt x="1717" y="1095"/>
                </a:lnTo>
                <a:cubicBezTo>
                  <a:pt x="1648" y="1222"/>
                  <a:pt x="1586" y="1540"/>
                  <a:pt x="1587" y="1713"/>
                </a:cubicBezTo>
                <a:close/>
                <a:moveTo>
                  <a:pt x="2383" y="2520"/>
                </a:moveTo>
                <a:cubicBezTo>
                  <a:pt x="2935" y="2520"/>
                  <a:pt x="2889" y="2597"/>
                  <a:pt x="2963" y="2239"/>
                </a:cubicBezTo>
                <a:cubicBezTo>
                  <a:pt x="2986" y="2128"/>
                  <a:pt x="3000" y="2015"/>
                  <a:pt x="3004" y="1899"/>
                </a:cubicBezTo>
                <a:lnTo>
                  <a:pt x="2384" y="1894"/>
                </a:lnTo>
                <a:lnTo>
                  <a:pt x="2383" y="2520"/>
                </a:lnTo>
                <a:close/>
                <a:moveTo>
                  <a:pt x="3186" y="1720"/>
                </a:moveTo>
                <a:lnTo>
                  <a:pt x="3803" y="1720"/>
                </a:lnTo>
                <a:cubicBezTo>
                  <a:pt x="3804" y="1550"/>
                  <a:pt x="3716" y="1206"/>
                  <a:pt x="3625" y="1097"/>
                </a:cubicBezTo>
                <a:lnTo>
                  <a:pt x="3075" y="1095"/>
                </a:lnTo>
                <a:cubicBezTo>
                  <a:pt x="3082" y="1167"/>
                  <a:pt x="3125" y="1289"/>
                  <a:pt x="3142" y="1377"/>
                </a:cubicBezTo>
                <a:cubicBezTo>
                  <a:pt x="3164" y="1493"/>
                  <a:pt x="3170" y="1601"/>
                  <a:pt x="3186" y="1720"/>
                </a:cubicBezTo>
                <a:close/>
                <a:moveTo>
                  <a:pt x="788" y="1718"/>
                </a:moveTo>
                <a:lnTo>
                  <a:pt x="1407" y="1721"/>
                </a:lnTo>
                <a:cubicBezTo>
                  <a:pt x="1419" y="1610"/>
                  <a:pt x="1426" y="1508"/>
                  <a:pt x="1445" y="1399"/>
                </a:cubicBezTo>
                <a:cubicBezTo>
                  <a:pt x="1461" y="1309"/>
                  <a:pt x="1510" y="1169"/>
                  <a:pt x="1512" y="1095"/>
                </a:cubicBezTo>
                <a:lnTo>
                  <a:pt x="965" y="1095"/>
                </a:lnTo>
                <a:cubicBezTo>
                  <a:pt x="862" y="1237"/>
                  <a:pt x="789" y="1521"/>
                  <a:pt x="788" y="1718"/>
                </a:cubicBezTo>
                <a:close/>
                <a:moveTo>
                  <a:pt x="952" y="2519"/>
                </a:moveTo>
                <a:lnTo>
                  <a:pt x="1518" y="2520"/>
                </a:lnTo>
                <a:cubicBezTo>
                  <a:pt x="1469" y="2291"/>
                  <a:pt x="1426" y="2168"/>
                  <a:pt x="1411" y="1908"/>
                </a:cubicBezTo>
                <a:cubicBezTo>
                  <a:pt x="1312" y="1875"/>
                  <a:pt x="915" y="1893"/>
                  <a:pt x="786" y="1896"/>
                </a:cubicBezTo>
                <a:cubicBezTo>
                  <a:pt x="801" y="2177"/>
                  <a:pt x="875" y="2301"/>
                  <a:pt x="952" y="2519"/>
                </a:cubicBezTo>
                <a:close/>
                <a:moveTo>
                  <a:pt x="3073" y="2520"/>
                </a:moveTo>
                <a:lnTo>
                  <a:pt x="3606" y="2520"/>
                </a:lnTo>
                <a:cubicBezTo>
                  <a:pt x="3732" y="2449"/>
                  <a:pt x="3794" y="2062"/>
                  <a:pt x="3807" y="1894"/>
                </a:cubicBezTo>
                <a:lnTo>
                  <a:pt x="3183" y="1895"/>
                </a:lnTo>
                <a:cubicBezTo>
                  <a:pt x="3161" y="2157"/>
                  <a:pt x="3122" y="2284"/>
                  <a:pt x="3073" y="2520"/>
                </a:cubicBezTo>
                <a:close/>
              </a:path>
            </a:pathLst>
          </a:custGeom>
          <a:solidFill>
            <a:srgbClr val="6F00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38" name="Заголовок 7"/>
          <p:cNvSpPr>
            <a:spLocks noGrp="1"/>
          </p:cNvSpPr>
          <p:nvPr>
            <p:ph type="title"/>
          </p:nvPr>
        </p:nvSpPr>
        <p:spPr>
          <a:xfrm>
            <a:off x="720724" y="213921"/>
            <a:ext cx="9404351" cy="65603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-17585" y="0"/>
            <a:ext cx="448407" cy="6858000"/>
          </a:xfrm>
          <a:prstGeom prst="rect">
            <a:avLst/>
          </a:prstGeom>
          <a:solidFill>
            <a:srgbClr val="6F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637" y="213920"/>
            <a:ext cx="1189162" cy="64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73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571500" y="1196975"/>
            <a:ext cx="11277600" cy="5221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916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720723" y="1260475"/>
            <a:ext cx="11136315" cy="5152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75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3554413" y="3409857"/>
            <a:ext cx="7202487" cy="203536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5"/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Описание раздела</a:t>
            </a:r>
          </a:p>
        </p:txBody>
      </p:sp>
      <p:sp>
        <p:nvSpPr>
          <p:cNvPr id="2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554413" y="1257300"/>
            <a:ext cx="7202487" cy="12937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400" b="0" cap="none" baseline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раздела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две строки</a:t>
            </a:r>
            <a:endParaRPr lang="ru-RU" dirty="0"/>
          </a:p>
        </p:txBody>
      </p:sp>
      <p:sp>
        <p:nvSpPr>
          <p:cNvPr id="13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349829" y="3429000"/>
            <a:ext cx="1412422" cy="54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00" b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##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2921976" y="2860022"/>
            <a:ext cx="0" cy="1140480"/>
          </a:xfrm>
          <a:prstGeom prst="line">
            <a:avLst/>
          </a:prstGeom>
          <a:ln w="19050">
            <a:solidFill>
              <a:srgbClr val="6F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3554413" y="2691461"/>
            <a:ext cx="7202487" cy="0"/>
          </a:xfrm>
          <a:prstGeom prst="line">
            <a:avLst/>
          </a:prstGeom>
          <a:ln w="19050">
            <a:solidFill>
              <a:srgbClr val="4350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25"/>
          </p:nvPr>
        </p:nvSpPr>
        <p:spPr>
          <a:xfrm>
            <a:off x="3554413" y="2831881"/>
            <a:ext cx="7202487" cy="395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-17585" y="0"/>
            <a:ext cx="448407" cy="6858000"/>
          </a:xfrm>
          <a:prstGeom prst="rect">
            <a:avLst/>
          </a:prstGeom>
          <a:solidFill>
            <a:srgbClr val="6F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637" y="279741"/>
            <a:ext cx="1189162" cy="64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917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77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>
            <a:spLocks noGrp="1"/>
          </p:cNvSpPr>
          <p:nvPr>
            <p:ph idx="16"/>
          </p:nvPr>
        </p:nvSpPr>
        <p:spPr>
          <a:xfrm>
            <a:off x="720723" y="3384303"/>
            <a:ext cx="11136315" cy="302867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Объект 9"/>
          <p:cNvSpPr>
            <a:spLocks noGrp="1"/>
          </p:cNvSpPr>
          <p:nvPr>
            <p:ph sz="quarter" idx="15"/>
          </p:nvPr>
        </p:nvSpPr>
        <p:spPr>
          <a:xfrm>
            <a:off x="8016776" y="1499987"/>
            <a:ext cx="3840261" cy="14969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Объект 1"/>
          <p:cNvSpPr txBox="1">
            <a:spLocks/>
          </p:cNvSpPr>
          <p:nvPr userDrawn="1"/>
        </p:nvSpPr>
        <p:spPr>
          <a:xfrm>
            <a:off x="7423260" y="1431091"/>
            <a:ext cx="481037" cy="3600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4625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0" dirty="0" smtClean="0">
                <a:solidFill>
                  <a:schemeClr val="accent1"/>
                </a:solidFill>
              </a:rPr>
              <a:t>«</a:t>
            </a:r>
            <a:endParaRPr lang="ru-RU" sz="6000" dirty="0">
              <a:solidFill>
                <a:schemeClr val="accent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7"/>
          </p:nvPr>
        </p:nvSpPr>
        <p:spPr>
          <a:xfrm>
            <a:off x="714375" y="1257300"/>
            <a:ext cx="5826125" cy="18081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95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20724" y="1257300"/>
            <a:ext cx="5299076" cy="515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3355" y="1257300"/>
            <a:ext cx="5299200" cy="515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8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а и Объект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20724" y="1257300"/>
            <a:ext cx="5299076" cy="515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3369" y="1803041"/>
            <a:ext cx="5299200" cy="46136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Текст 16"/>
          <p:cNvSpPr>
            <a:spLocks noGrp="1"/>
          </p:cNvSpPr>
          <p:nvPr>
            <p:ph type="body" sz="quarter" idx="25"/>
          </p:nvPr>
        </p:nvSpPr>
        <p:spPr>
          <a:xfrm>
            <a:off x="6563369" y="1260474"/>
            <a:ext cx="5299200" cy="3854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848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изображение с заголовками (вертик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Объект 3"/>
          <p:cNvSpPr>
            <a:spLocks noGrp="1"/>
          </p:cNvSpPr>
          <p:nvPr>
            <p:ph sz="half" idx="2"/>
          </p:nvPr>
        </p:nvSpPr>
        <p:spPr>
          <a:xfrm>
            <a:off x="6563359" y="1803041"/>
            <a:ext cx="5299076" cy="26731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25"/>
          </p:nvPr>
        </p:nvSpPr>
        <p:spPr>
          <a:xfrm>
            <a:off x="6563359" y="1260474"/>
            <a:ext cx="5299076" cy="3854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half" idx="27"/>
          </p:nvPr>
        </p:nvSpPr>
        <p:spPr>
          <a:xfrm>
            <a:off x="719137" y="1803041"/>
            <a:ext cx="5299076" cy="26731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10" name="Текст 16"/>
          <p:cNvSpPr>
            <a:spLocks noGrp="1"/>
          </p:cNvSpPr>
          <p:nvPr>
            <p:ph type="body" sz="quarter" idx="28"/>
          </p:nvPr>
        </p:nvSpPr>
        <p:spPr>
          <a:xfrm>
            <a:off x="719137" y="1260474"/>
            <a:ext cx="5299076" cy="3854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half" idx="29"/>
          </p:nvPr>
        </p:nvSpPr>
        <p:spPr>
          <a:xfrm>
            <a:off x="719136" y="5175893"/>
            <a:ext cx="11137901" cy="12407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ru-RU" dirty="0"/>
          </a:p>
        </p:txBody>
      </p:sp>
      <p:sp>
        <p:nvSpPr>
          <p:cNvPr id="12" name="Текст 16"/>
          <p:cNvSpPr>
            <a:spLocks noGrp="1"/>
          </p:cNvSpPr>
          <p:nvPr>
            <p:ph type="body" sz="quarter" idx="30"/>
          </p:nvPr>
        </p:nvSpPr>
        <p:spPr>
          <a:xfrm>
            <a:off x="719136" y="4633326"/>
            <a:ext cx="11137901" cy="3854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1481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Объект 2"/>
          <p:cNvSpPr>
            <a:spLocks noGrp="1"/>
          </p:cNvSpPr>
          <p:nvPr>
            <p:ph sz="half" idx="1"/>
          </p:nvPr>
        </p:nvSpPr>
        <p:spPr>
          <a:xfrm>
            <a:off x="720723" y="1257301"/>
            <a:ext cx="11149014" cy="2963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708024" y="4365103"/>
            <a:ext cx="11149014" cy="20515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81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есть объектов и шесть изображений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9"/>
          <p:cNvSpPr>
            <a:spLocks noGrp="1"/>
          </p:cNvSpPr>
          <p:nvPr>
            <p:ph sz="quarter" idx="18"/>
          </p:nvPr>
        </p:nvSpPr>
        <p:spPr>
          <a:xfrm>
            <a:off x="728015" y="1705383"/>
            <a:ext cx="5263482" cy="10624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Текст 16"/>
          <p:cNvSpPr>
            <a:spLocks noGrp="1"/>
          </p:cNvSpPr>
          <p:nvPr>
            <p:ph type="body" sz="quarter" idx="19"/>
          </p:nvPr>
        </p:nvSpPr>
        <p:spPr>
          <a:xfrm>
            <a:off x="728015" y="1258887"/>
            <a:ext cx="5263482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Объект 9"/>
          <p:cNvSpPr>
            <a:spLocks noGrp="1"/>
          </p:cNvSpPr>
          <p:nvPr>
            <p:ph sz="quarter" idx="20"/>
          </p:nvPr>
        </p:nvSpPr>
        <p:spPr>
          <a:xfrm>
            <a:off x="728015" y="3408543"/>
            <a:ext cx="5263482" cy="10624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Текст 16"/>
          <p:cNvSpPr>
            <a:spLocks noGrp="1"/>
          </p:cNvSpPr>
          <p:nvPr>
            <p:ph type="body" sz="quarter" idx="21"/>
          </p:nvPr>
        </p:nvSpPr>
        <p:spPr>
          <a:xfrm>
            <a:off x="728015" y="2962047"/>
            <a:ext cx="5263482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9"/>
          <p:cNvSpPr>
            <a:spLocks noGrp="1"/>
          </p:cNvSpPr>
          <p:nvPr>
            <p:ph sz="quarter" idx="22"/>
          </p:nvPr>
        </p:nvSpPr>
        <p:spPr>
          <a:xfrm>
            <a:off x="728015" y="5129349"/>
            <a:ext cx="5263482" cy="12873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9" name="Текст 16"/>
          <p:cNvSpPr>
            <a:spLocks noGrp="1"/>
          </p:cNvSpPr>
          <p:nvPr>
            <p:ph type="body" sz="quarter" idx="23"/>
          </p:nvPr>
        </p:nvSpPr>
        <p:spPr>
          <a:xfrm>
            <a:off x="728015" y="4660078"/>
            <a:ext cx="5263482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Объект 9"/>
          <p:cNvSpPr>
            <a:spLocks noGrp="1"/>
          </p:cNvSpPr>
          <p:nvPr>
            <p:ph sz="quarter" idx="24"/>
          </p:nvPr>
        </p:nvSpPr>
        <p:spPr>
          <a:xfrm>
            <a:off x="6598967" y="1705383"/>
            <a:ext cx="5263482" cy="10624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25"/>
          </p:nvPr>
        </p:nvSpPr>
        <p:spPr>
          <a:xfrm>
            <a:off x="6598967" y="1258887"/>
            <a:ext cx="5263482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Объект 9"/>
          <p:cNvSpPr>
            <a:spLocks noGrp="1"/>
          </p:cNvSpPr>
          <p:nvPr>
            <p:ph sz="quarter" idx="26"/>
          </p:nvPr>
        </p:nvSpPr>
        <p:spPr>
          <a:xfrm>
            <a:off x="6598967" y="3408543"/>
            <a:ext cx="5263482" cy="10624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27"/>
          </p:nvPr>
        </p:nvSpPr>
        <p:spPr>
          <a:xfrm>
            <a:off x="6598967" y="2962047"/>
            <a:ext cx="5263482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Объект 9"/>
          <p:cNvSpPr>
            <a:spLocks noGrp="1"/>
          </p:cNvSpPr>
          <p:nvPr>
            <p:ph sz="quarter" idx="28"/>
          </p:nvPr>
        </p:nvSpPr>
        <p:spPr>
          <a:xfrm>
            <a:off x="6598967" y="5129349"/>
            <a:ext cx="5263482" cy="12873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1" name="Текст 16"/>
          <p:cNvSpPr>
            <a:spLocks noGrp="1"/>
          </p:cNvSpPr>
          <p:nvPr>
            <p:ph type="body" sz="quarter" idx="29"/>
          </p:nvPr>
        </p:nvSpPr>
        <p:spPr>
          <a:xfrm>
            <a:off x="6598967" y="4660078"/>
            <a:ext cx="5263482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0145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544300" y="6523847"/>
            <a:ext cx="538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AEBC907-F46C-43DB-891C-FAF67FA8713C}" type="slidenum">
              <a:rPr lang="ru-RU" sz="16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ru-RU" sz="16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1499877" y="6603023"/>
            <a:ext cx="0" cy="254977"/>
          </a:xfrm>
          <a:prstGeom prst="line">
            <a:avLst/>
          </a:prstGeom>
          <a:ln w="12700">
            <a:solidFill>
              <a:srgbClr val="6F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-17585" y="0"/>
            <a:ext cx="448407" cy="6858000"/>
          </a:xfrm>
          <a:prstGeom prst="rect">
            <a:avLst/>
          </a:prstGeom>
          <a:solidFill>
            <a:srgbClr val="6F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637" y="213920"/>
            <a:ext cx="1189162" cy="642407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0724" y="200297"/>
            <a:ext cx="9700533" cy="66965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0724" y="1260475"/>
            <a:ext cx="11136314" cy="515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206618" y="1059997"/>
            <a:ext cx="11650420" cy="0"/>
          </a:xfrm>
          <a:prstGeom prst="line">
            <a:avLst/>
          </a:prstGeom>
          <a:ln w="28575">
            <a:solidFill>
              <a:srgbClr val="6F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0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2" r:id="rId4"/>
    <p:sldLayoutId id="2147483667" r:id="rId5"/>
    <p:sldLayoutId id="2147483662" r:id="rId6"/>
    <p:sldLayoutId id="2147483655" r:id="rId7"/>
    <p:sldLayoutId id="2147483656" r:id="rId8"/>
    <p:sldLayoutId id="2147483663" r:id="rId9"/>
    <p:sldLayoutId id="2147483668" r:id="rId10"/>
    <p:sldLayoutId id="2147483665" r:id="rId11"/>
    <p:sldLayoutId id="2147483669" r:id="rId12"/>
    <p:sldLayoutId id="2147483666" r:id="rId13"/>
    <p:sldLayoutId id="2147483659" r:id="rId14"/>
    <p:sldLayoutId id="2147483660" r:id="rId15"/>
    <p:sldLayoutId id="2147483661" r:id="rId16"/>
    <p:sldLayoutId id="21474836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●"/>
        <a:defRPr sz="20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4445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accent5"/>
        </a:buClr>
        <a:buFont typeface="Arial" panose="020B0604020202020204" pitchFamily="34" charset="0"/>
        <a:buChar char="●"/>
        <a:tabLst>
          <a:tab pos="539750" algn="l"/>
        </a:tabLst>
        <a:defRPr sz="18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42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450" userDrawn="1">
          <p15:clr>
            <a:srgbClr val="F26B43"/>
          </p15:clr>
        </p15:guide>
        <p15:guide id="5" orient="horz" pos="792" userDrawn="1">
          <p15:clr>
            <a:srgbClr val="F26B43"/>
          </p15:clr>
        </p15:guide>
        <p15:guide id="6" orient="horz" pos="4162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5" Type="http://schemas.openxmlformats.org/officeDocument/2006/relationships/image" Target="../media/image25.emf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6.emf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emf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16137" y="2178263"/>
            <a:ext cx="6074500" cy="1940187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800" dirty="0" smtClean="0">
                <a:ea typeface="Verdana" panose="020B0604030504040204" pitchFamily="34" charset="0"/>
              </a:rPr>
              <a:t>Влияние </a:t>
            </a:r>
            <a:r>
              <a:rPr lang="en-US" sz="2800" dirty="0" smtClean="0">
                <a:ea typeface="Verdana" panose="020B0604030504040204" pitchFamily="34" charset="0"/>
              </a:rPr>
              <a:t>COVID-19</a:t>
            </a:r>
            <a:r>
              <a:rPr lang="ru-RU" sz="2800" dirty="0" smtClean="0">
                <a:ea typeface="Verdana" panose="020B0604030504040204" pitchFamily="34" charset="0"/>
              </a:rPr>
              <a:t> на международное налогообложение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5016137" y="4422408"/>
            <a:ext cx="6073200" cy="369849"/>
          </a:xfrm>
        </p:spPr>
        <p:txBody>
          <a:bodyPr/>
          <a:lstStyle/>
          <a:p>
            <a:r>
              <a:rPr lang="ru-RU" dirty="0" smtClean="0"/>
              <a:t>Мария Никонова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5016137" y="5641235"/>
            <a:ext cx="6073200" cy="303957"/>
          </a:xfrm>
        </p:spPr>
        <p:txBody>
          <a:bodyPr/>
          <a:lstStyle/>
          <a:p>
            <a:r>
              <a:rPr lang="ru-RU" dirty="0" smtClean="0"/>
              <a:t>2020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7"/>
          </p:nvPr>
        </p:nvSpPr>
        <p:spPr>
          <a:xfrm>
            <a:off x="5016137" y="5945192"/>
            <a:ext cx="6073200" cy="303957"/>
          </a:xfrm>
        </p:spPr>
        <p:txBody>
          <a:bodyPr/>
          <a:lstStyle/>
          <a:p>
            <a:r>
              <a:rPr lang="en-US" dirty="0"/>
              <a:t>www.pgplaw.ru</a:t>
            </a:r>
            <a:endParaRPr lang="ru-RU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5784737" y="4944236"/>
            <a:ext cx="4536000" cy="3930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accent4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к.ю.н</a:t>
            </a:r>
            <a:r>
              <a:rPr lang="ru-RU" dirty="0" smtClean="0"/>
              <a:t>., партнер, адвокат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36" y="623486"/>
            <a:ext cx="3072390" cy="10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Изменение места реализации для целей ст. 148 НК РФ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530466" y="3151492"/>
            <a:ext cx="766618" cy="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490733" y="1368833"/>
            <a:ext cx="6546401" cy="541294"/>
          </a:xfrm>
          <a:prstGeom prst="rect">
            <a:avLst/>
          </a:prstGeom>
          <a:solidFill>
            <a:srgbClr val="E89D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Возможно?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151418" y="2052594"/>
            <a:ext cx="0" cy="481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90733" y="2676978"/>
            <a:ext cx="6546401" cy="189282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/>
              <a:t>Ст. 148 НК РФ: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местом </a:t>
            </a:r>
            <a:r>
              <a:rPr lang="ru-RU" sz="1600" dirty="0"/>
              <a:t>осуществления деятельности покупателя считается территория Российской Федерации в случае </a:t>
            </a:r>
            <a:r>
              <a:rPr lang="ru-RU" sz="1600" dirty="0" smtClean="0"/>
              <a:t>места нахождения его постоянно действующего исполнительного органа, места </a:t>
            </a:r>
            <a:r>
              <a:rPr lang="ru-RU" sz="1600" dirty="0"/>
              <a:t>нахождения постоянного представительства (если работы (услуги) приобретены через это постоянное представительство</a:t>
            </a:r>
            <a:r>
              <a:rPr lang="ru-RU" sz="1600" dirty="0" smtClean="0"/>
              <a:t>).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4" y="2409011"/>
            <a:ext cx="1759066" cy="220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Вопросы статуса </a:t>
            </a:r>
            <a:r>
              <a:rPr lang="ru-RU" dirty="0" err="1" smtClean="0"/>
              <a:t>резидентства</a:t>
            </a:r>
            <a:r>
              <a:rPr lang="ru-RU" dirty="0" smtClean="0"/>
              <a:t> компании</a:t>
            </a:r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488558" y="1320799"/>
            <a:ext cx="10419190" cy="1155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ОЭСР: проблема может возникнуть в связи с тем, что изменится «место эффективного управления», что приведет к двойному </a:t>
            </a:r>
            <a:r>
              <a:rPr lang="ru-RU" dirty="0" err="1" smtClean="0"/>
              <a:t>резидентству</a:t>
            </a:r>
            <a:r>
              <a:rPr lang="ru-RU" dirty="0" smtClean="0"/>
              <a:t> или смене </a:t>
            </a:r>
            <a:r>
              <a:rPr lang="ru-RU" dirty="0" err="1" smtClean="0"/>
              <a:t>резидентства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505" y="2959400"/>
            <a:ext cx="1245535" cy="1292843"/>
          </a:xfrm>
          <a:prstGeom prst="rect">
            <a:avLst/>
          </a:prstGeom>
        </p:spPr>
      </p:pic>
      <p:sp>
        <p:nvSpPr>
          <p:cNvPr id="16" name="Текст 5"/>
          <p:cNvSpPr txBox="1">
            <a:spLocks/>
          </p:cNvSpPr>
          <p:nvPr/>
        </p:nvSpPr>
        <p:spPr>
          <a:xfrm>
            <a:off x="1540505" y="4385229"/>
            <a:ext cx="1245535" cy="285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Бельгия</a:t>
            </a:r>
            <a:endParaRPr lang="ru-RU" sz="14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327992" y="3605821"/>
            <a:ext cx="12440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5"/>
          <p:cNvSpPr txBox="1">
            <a:spLocks/>
          </p:cNvSpPr>
          <p:nvPr/>
        </p:nvSpPr>
        <p:spPr>
          <a:xfrm>
            <a:off x="1488558" y="5223506"/>
            <a:ext cx="9888279" cy="11453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Руководство компании в связи с </a:t>
            </a:r>
            <a:r>
              <a:rPr lang="en-US" sz="1600" dirty="0" smtClean="0"/>
              <a:t>COVID-19 </a:t>
            </a:r>
            <a:r>
              <a:rPr lang="ru-RU" sz="1600" dirty="0" smtClean="0"/>
              <a:t>может выполнять свои управленческие функции там, где их застигла пандемия – в месте обычного проживания или в другом месте, где удобнее переждать карантин</a:t>
            </a:r>
            <a:endParaRPr lang="ru-RU" sz="16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506" y="2928570"/>
            <a:ext cx="1288373" cy="1291194"/>
          </a:xfrm>
          <a:prstGeom prst="rect">
            <a:avLst/>
          </a:prstGeom>
        </p:spPr>
      </p:pic>
      <p:sp>
        <p:nvSpPr>
          <p:cNvPr id="22" name="Текст 5"/>
          <p:cNvSpPr txBox="1">
            <a:spLocks/>
          </p:cNvSpPr>
          <p:nvPr/>
        </p:nvSpPr>
        <p:spPr>
          <a:xfrm>
            <a:off x="8954631" y="4385230"/>
            <a:ext cx="1245535" cy="285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Ирландия</a:t>
            </a:r>
            <a:endParaRPr lang="ru-RU" sz="14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5462992" y="2960944"/>
            <a:ext cx="1568672" cy="1709669"/>
            <a:chOff x="5462992" y="2960944"/>
            <a:chExt cx="1568672" cy="170966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62992" y="2960944"/>
              <a:ext cx="1235161" cy="1291299"/>
            </a:xfrm>
            <a:prstGeom prst="rect">
              <a:avLst/>
            </a:prstGeom>
          </p:spPr>
        </p:pic>
        <p:sp>
          <p:nvSpPr>
            <p:cNvPr id="23" name="Текст 5"/>
            <p:cNvSpPr txBox="1">
              <a:spLocks/>
            </p:cNvSpPr>
            <p:nvPr/>
          </p:nvSpPr>
          <p:spPr>
            <a:xfrm>
              <a:off x="5786129" y="4385230"/>
              <a:ext cx="1245535" cy="28538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spcBef>
                  <a:spcPts val="16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266700" indent="-266700" algn="l" defTabSz="914400" rtl="0" eaLnBrk="1" latinLnBrk="0" hangingPunct="1">
                <a:spcBef>
                  <a:spcPts val="16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 sz="2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2pPr>
              <a:lvl3pPr marL="541338" indent="-274638" algn="l" defTabSz="914400" rtl="0" eaLnBrk="1" latinLnBrk="0" hangingPunct="1">
                <a:spcBef>
                  <a:spcPts val="1000"/>
                </a:spcBef>
                <a:buClr>
                  <a:schemeClr val="accent5"/>
                </a:buClr>
                <a:buFont typeface="Arial" panose="020B0604020202020204" pitchFamily="34" charset="0"/>
                <a:buChar char="●"/>
                <a:defRPr sz="20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 smtClean="0"/>
                <a:t>Россия</a:t>
              </a:r>
              <a:endParaRPr lang="ru-RU" sz="1400" dirty="0"/>
            </a:p>
          </p:txBody>
        </p:sp>
      </p:grpSp>
      <p:cxnSp>
        <p:nvCxnSpPr>
          <p:cNvPr id="25" name="Прямая соединительная линия 24"/>
          <p:cNvCxnSpPr/>
          <p:nvPr/>
        </p:nvCxnSpPr>
        <p:spPr>
          <a:xfrm>
            <a:off x="7336465" y="3605821"/>
            <a:ext cx="7336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666074" y="3349256"/>
            <a:ext cx="21266" cy="489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62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Смена налогового </a:t>
            </a:r>
            <a:r>
              <a:rPr lang="ru-RU" dirty="0" err="1" smtClean="0"/>
              <a:t>резидентства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401455" y="3130227"/>
            <a:ext cx="766618" cy="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490734" y="1330036"/>
            <a:ext cx="7875472" cy="927905"/>
          </a:xfrm>
          <a:prstGeom prst="rect">
            <a:avLst/>
          </a:prstGeom>
          <a:solidFill>
            <a:srgbClr val="E89D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Общее правило: временное изменение места нахождения исполнительного органа не должно привести к изменению налогового </a:t>
            </a:r>
            <a:r>
              <a:rPr lang="ru-RU" b="1" dirty="0" err="1" smtClean="0"/>
              <a:t>резидентсва</a:t>
            </a:r>
            <a:r>
              <a:rPr lang="ru-RU" b="1" dirty="0" smtClean="0"/>
              <a:t> 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151418" y="2350305"/>
            <a:ext cx="0" cy="481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90734" y="2900861"/>
            <a:ext cx="7875472" cy="238526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м</a:t>
            </a:r>
            <a:r>
              <a:rPr lang="ru-RU" sz="1600" dirty="0" smtClean="0"/>
              <a:t>есто эффективного управления – то место, где обычно осуществляется управление, где обычно происходят встречи совета директоров, где осуществляется ежедневное управление компанией… (</a:t>
            </a:r>
            <a:r>
              <a:rPr lang="en-US" sz="1600" dirty="0" smtClean="0"/>
              <a:t>Par. </a:t>
            </a:r>
            <a:r>
              <a:rPr lang="ru-RU" sz="1600" dirty="0" smtClean="0"/>
              <a:t>24.1 Комментариев к Модельной Конвенции</a:t>
            </a:r>
            <a:r>
              <a:rPr lang="en-US" sz="1600" dirty="0" smtClean="0"/>
              <a:t>)</a:t>
            </a:r>
            <a:r>
              <a:rPr lang="ru-RU" sz="1600" dirty="0" smtClean="0"/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м</a:t>
            </a:r>
            <a:r>
              <a:rPr lang="ru-RU" sz="1600" dirty="0" smtClean="0"/>
              <a:t>есто управления в РФ – регулярное осуществление деятельности исполнительным органом (объем такой деятельности) и преимущественное руководящее </a:t>
            </a:r>
            <a:r>
              <a:rPr lang="ru-RU" sz="1600" dirty="0"/>
              <a:t>управление (принятие решений и осуществление иных действий, относящихся к вопросам текущей деятельности </a:t>
            </a:r>
            <a:r>
              <a:rPr lang="ru-RU" sz="1600" dirty="0" smtClean="0"/>
              <a:t>организации) (ст. 246.2 НК РФ).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4" y="2453000"/>
            <a:ext cx="1642081" cy="161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Возможные сложности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20724" y="4226103"/>
            <a:ext cx="3585461" cy="144148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/>
              <a:t>о</a:t>
            </a:r>
            <a:r>
              <a:rPr lang="ru-RU" sz="2200" dirty="0" smtClean="0"/>
              <a:t>граничения будут действовать достаточно долго, чтобы место преимущественного управления изменилось</a:t>
            </a:r>
          </a:p>
          <a:p>
            <a:endParaRPr lang="ru-RU" sz="2400" dirty="0" smtClean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401415" y="1711842"/>
            <a:ext cx="2867603" cy="603199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/>
              <a:t>к</a:t>
            </a:r>
            <a:r>
              <a:rPr lang="ru-RU" sz="2200" dirty="0" smtClean="0"/>
              <a:t>омпания будет ликвидирована</a:t>
            </a:r>
          </a:p>
          <a:p>
            <a:endParaRPr lang="ru-RU" sz="2400" dirty="0" smtClean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7767782" y="4226102"/>
            <a:ext cx="3943926" cy="1760027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штаб-квартира была создана с целью налогового планирования, управление возможно из других стран и доказывает, что одной из основных целей были налоги</a:t>
            </a:r>
          </a:p>
          <a:p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196" y="2500976"/>
            <a:ext cx="1542801" cy="1535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019" y="2500976"/>
            <a:ext cx="1541719" cy="15345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9538" y="2500976"/>
            <a:ext cx="1541719" cy="153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3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Вопросы обложения доходов работников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401455" y="3130227"/>
            <a:ext cx="766618" cy="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466214" y="1330036"/>
            <a:ext cx="7145080" cy="1139770"/>
          </a:xfrm>
          <a:prstGeom prst="rect">
            <a:avLst/>
          </a:prstGeom>
          <a:solidFill>
            <a:srgbClr val="E89D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Общее правило: выплаты за счет субсидий от государства</a:t>
            </a:r>
            <a:r>
              <a:rPr lang="ru-RU" b="1" dirty="0"/>
              <a:t>, </a:t>
            </a:r>
            <a:r>
              <a:rPr lang="ru-RU" b="1" dirty="0" smtClean="0"/>
              <a:t>полученные приграничными работниками </a:t>
            </a:r>
            <a:r>
              <a:rPr lang="ru-RU" b="1" dirty="0"/>
              <a:t>(</a:t>
            </a:r>
            <a:r>
              <a:rPr lang="en-US" b="1" dirty="0"/>
              <a:t>commuters), </a:t>
            </a:r>
            <a:r>
              <a:rPr lang="ru-RU" b="1" dirty="0" smtClean="0"/>
              <a:t>облагаются там, где ранее работа выполнялась 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821269" y="2616411"/>
            <a:ext cx="0" cy="481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66214" y="3223667"/>
            <a:ext cx="7145080" cy="58477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т</a:t>
            </a:r>
            <a:r>
              <a:rPr lang="ru-RU" sz="1600" dirty="0" smtClean="0"/>
              <a:t>акие выплаты приравниваются к выплатам при увольнении (ст. 15 Модельной Конвенции и </a:t>
            </a:r>
            <a:r>
              <a:rPr lang="en-US" sz="1600" dirty="0" smtClean="0"/>
              <a:t>Par. </a:t>
            </a:r>
            <a:r>
              <a:rPr lang="ru-RU" sz="1600" dirty="0" smtClean="0"/>
              <a:t>2.6 Комментариев</a:t>
            </a:r>
            <a:r>
              <a:rPr lang="en-US" sz="1600" dirty="0" smtClean="0"/>
              <a:t>)</a:t>
            </a:r>
            <a:endParaRPr lang="ru-RU" sz="1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4" y="2523968"/>
            <a:ext cx="1591637" cy="1569527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644285" y="4575908"/>
            <a:ext cx="5105771" cy="1709669"/>
            <a:chOff x="4644285" y="4575908"/>
            <a:chExt cx="5105771" cy="170966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09214" y="4575908"/>
              <a:ext cx="1243679" cy="1291299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44285" y="4575908"/>
              <a:ext cx="1235161" cy="1291299"/>
            </a:xfrm>
            <a:prstGeom prst="rect">
              <a:avLst/>
            </a:prstGeom>
          </p:spPr>
        </p:pic>
        <p:sp>
          <p:nvSpPr>
            <p:cNvPr id="11" name="Текст 5"/>
            <p:cNvSpPr txBox="1">
              <a:spLocks/>
            </p:cNvSpPr>
            <p:nvPr/>
          </p:nvSpPr>
          <p:spPr>
            <a:xfrm>
              <a:off x="4818566" y="6000194"/>
              <a:ext cx="1245535" cy="28538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spcBef>
                  <a:spcPts val="16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266700" indent="-266700" algn="l" defTabSz="914400" rtl="0" eaLnBrk="1" latinLnBrk="0" hangingPunct="1">
                <a:spcBef>
                  <a:spcPts val="16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 sz="2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2pPr>
              <a:lvl3pPr marL="541338" indent="-274638" algn="l" defTabSz="914400" rtl="0" eaLnBrk="1" latinLnBrk="0" hangingPunct="1">
                <a:spcBef>
                  <a:spcPts val="1000"/>
                </a:spcBef>
                <a:buClr>
                  <a:schemeClr val="accent5"/>
                </a:buClr>
                <a:buFont typeface="Arial" panose="020B0604020202020204" pitchFamily="34" charset="0"/>
                <a:buChar char="●"/>
                <a:defRPr sz="20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 smtClean="0"/>
                <a:t>Россия</a:t>
              </a:r>
              <a:endParaRPr lang="ru-RU" sz="1400" dirty="0"/>
            </a:p>
          </p:txBody>
        </p:sp>
        <p:sp>
          <p:nvSpPr>
            <p:cNvPr id="12" name="Текст 5"/>
            <p:cNvSpPr txBox="1">
              <a:spLocks/>
            </p:cNvSpPr>
            <p:nvPr/>
          </p:nvSpPr>
          <p:spPr>
            <a:xfrm>
              <a:off x="7969348" y="6000194"/>
              <a:ext cx="1780708" cy="28538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spcBef>
                  <a:spcPts val="16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266700" indent="-266700" algn="l" defTabSz="914400" rtl="0" eaLnBrk="1" latinLnBrk="0" hangingPunct="1">
                <a:spcBef>
                  <a:spcPts val="16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 sz="2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2pPr>
              <a:lvl3pPr marL="541338" indent="-274638" algn="l" defTabSz="914400" rtl="0" eaLnBrk="1" latinLnBrk="0" hangingPunct="1">
                <a:spcBef>
                  <a:spcPts val="1000"/>
                </a:spcBef>
                <a:buClr>
                  <a:schemeClr val="accent5"/>
                </a:buClr>
                <a:buFont typeface="Arial" panose="020B0604020202020204" pitchFamily="34" charset="0"/>
                <a:buChar char="●"/>
                <a:defRPr sz="20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 smtClean="0"/>
                <a:t>Финляндия</a:t>
              </a:r>
              <a:endParaRPr lang="ru-RU" sz="1400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47379" y="5051640"/>
              <a:ext cx="404813" cy="1091245"/>
            </a:xfrm>
            <a:prstGeom prst="rect">
              <a:avLst/>
            </a:prstGeom>
          </p:spPr>
        </p:pic>
        <p:cxnSp>
          <p:nvCxnSpPr>
            <p:cNvPr id="8" name="Прямая со стрелкой 7"/>
            <p:cNvCxnSpPr/>
            <p:nvPr/>
          </p:nvCxnSpPr>
          <p:spPr>
            <a:xfrm flipV="1">
              <a:off x="6064101" y="5358809"/>
              <a:ext cx="974653" cy="106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597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Применение разъяснений в других ситуациях?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256433" y="4226103"/>
            <a:ext cx="2646477" cy="465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720724" y="5465135"/>
            <a:ext cx="2724225" cy="758026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н</a:t>
            </a:r>
            <a:r>
              <a:rPr lang="ru-RU" sz="2400" dirty="0" smtClean="0"/>
              <a:t>ет, разъяснения применяются для любых работников </a:t>
            </a:r>
          </a:p>
          <a:p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433" y="2160735"/>
            <a:ext cx="1557220" cy="1535589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720724" y="3947020"/>
            <a:ext cx="2724225" cy="745053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/>
              <a:t>и</a:t>
            </a:r>
            <a:r>
              <a:rPr lang="ru-RU" sz="2200" dirty="0" smtClean="0"/>
              <a:t>меет ли значение, что работники приграничные?</a:t>
            </a:r>
          </a:p>
          <a:p>
            <a:endParaRPr lang="ru-RU" sz="2400" dirty="0" smtClean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871330" y="4769141"/>
            <a:ext cx="10634" cy="483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2"/>
          <p:cNvSpPr txBox="1">
            <a:spLocks/>
          </p:cNvSpPr>
          <p:nvPr/>
        </p:nvSpPr>
        <p:spPr>
          <a:xfrm>
            <a:off x="4690213" y="3947019"/>
            <a:ext cx="2912066" cy="745053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/>
              <a:t>э</a:t>
            </a:r>
            <a:r>
              <a:rPr lang="ru-RU" sz="2200" dirty="0" smtClean="0"/>
              <a:t>ти выводы относятся только к выплатам за счет субсидий?</a:t>
            </a:r>
          </a:p>
          <a:p>
            <a:endParaRPr lang="ru-RU" sz="2400" dirty="0" smtClean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8484781" y="3947018"/>
            <a:ext cx="2952309" cy="745053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/>
              <a:t>п</a:t>
            </a:r>
            <a:r>
              <a:rPr lang="ru-RU" sz="2200" dirty="0" smtClean="0"/>
              <a:t>рименимы ли выводы ОЭСР ко всем ситуациям?</a:t>
            </a:r>
          </a:p>
          <a:p>
            <a:endParaRPr lang="ru-RU" sz="2400" dirty="0" smtClean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5834950" y="4769141"/>
            <a:ext cx="10634" cy="483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9798570" y="4769141"/>
            <a:ext cx="10634" cy="483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бъект 2"/>
          <p:cNvSpPr txBox="1">
            <a:spLocks/>
          </p:cNvSpPr>
          <p:nvPr/>
        </p:nvSpPr>
        <p:spPr>
          <a:xfrm>
            <a:off x="4690213" y="5465135"/>
            <a:ext cx="2724225" cy="758026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н</a:t>
            </a:r>
            <a:r>
              <a:rPr lang="ru-RU" sz="2400" dirty="0" smtClean="0"/>
              <a:t>ет, источник выплат не имеет значения</a:t>
            </a:r>
          </a:p>
          <a:p>
            <a:endParaRPr lang="ru-RU" sz="2400" dirty="0" smtClean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8484781" y="5465134"/>
            <a:ext cx="3317359" cy="935666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н</a:t>
            </a:r>
            <a:r>
              <a:rPr lang="ru-RU" sz="2400" dirty="0" smtClean="0"/>
              <a:t>ет, только если работодателю не удастся организовать дистанционную работу</a:t>
            </a:r>
          </a:p>
          <a:p>
            <a:endParaRPr lang="ru-RU" sz="2400" dirty="0" smtClean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919" y="2160733"/>
            <a:ext cx="1553329" cy="153175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991" y="2158396"/>
            <a:ext cx="1529158" cy="153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Принципы обложения доходов работников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20722" y="1690577"/>
            <a:ext cx="4340375" cy="4832092"/>
          </a:xfrm>
          <a:prstGeom prst="rect">
            <a:avLst/>
          </a:prstGeom>
          <a:solidFill>
            <a:srgbClr val="E89D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b="1" dirty="0" smtClean="0"/>
              <a:t>Общее правило.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dirty="0"/>
              <a:t>В</a:t>
            </a:r>
            <a:r>
              <a:rPr lang="ru-RU" dirty="0" smtClean="0"/>
              <a:t>ознаграждение </a:t>
            </a:r>
            <a:r>
              <a:rPr lang="ru-RU" dirty="0"/>
              <a:t>за выполнение трудовых или иных обязанностей, выполненную работу, оказанную услугу, совершение действия в </a:t>
            </a:r>
            <a:r>
              <a:rPr lang="ru-RU" dirty="0" smtClean="0"/>
              <a:t>РФ относится к </a:t>
            </a:r>
            <a:r>
              <a:rPr lang="ru-RU" dirty="0"/>
              <a:t>доходам от источников в </a:t>
            </a:r>
            <a:r>
              <a:rPr lang="ru-RU" dirty="0" smtClean="0"/>
              <a:t>РФ (п. 6 ст. 208 НК РФ, ст. 15 Модельной Конвенции).</a:t>
            </a:r>
            <a:endParaRPr lang="ru-RU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ru-RU" sz="1600" dirty="0" smtClean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1600" dirty="0" smtClean="0"/>
              <a:t>Примечание.</a:t>
            </a:r>
            <a:endParaRPr lang="ru-RU" sz="16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1600" dirty="0" smtClean="0"/>
              <a:t>Не распространяется на вознаграждение </a:t>
            </a:r>
            <a:r>
              <a:rPr lang="ru-RU" sz="1600" dirty="0"/>
              <a:t>директоров и иные аналогичные выплаты, получаемые членами органа управления </a:t>
            </a:r>
            <a:r>
              <a:rPr lang="ru-RU" sz="1600" dirty="0" smtClean="0"/>
              <a:t>организации.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222312" y="1690577"/>
            <a:ext cx="4547930" cy="483209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/>
              <a:t>Исключение.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Вознаграждение облагается не по месту выполнения работы, если: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получатель находится в </a:t>
            </a:r>
            <a:r>
              <a:rPr lang="ru-RU" dirty="0" smtClean="0"/>
              <a:t>этом государстве </a:t>
            </a:r>
            <a:r>
              <a:rPr lang="ru-RU" dirty="0"/>
              <a:t>в течение периода или периодов, не превышающих в общей сложности 183 </a:t>
            </a:r>
            <a:r>
              <a:rPr lang="ru-RU" dirty="0" smtClean="0"/>
              <a:t>дней;</a:t>
            </a: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вознаграждение </a:t>
            </a:r>
            <a:r>
              <a:rPr lang="ru-RU" dirty="0"/>
              <a:t>выплачивается нанимателем или от имени нанимателя, который не является резидентом другого </a:t>
            </a:r>
            <a:r>
              <a:rPr lang="ru-RU" dirty="0" smtClean="0"/>
              <a:t>Государства</a:t>
            </a:r>
            <a:r>
              <a:rPr lang="ru-RU" dirty="0"/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расходы </a:t>
            </a:r>
            <a:r>
              <a:rPr lang="ru-RU" dirty="0"/>
              <a:t>по выплате вознаграждения не несет постоянное представительство или постоянная </a:t>
            </a:r>
            <a:r>
              <a:rPr lang="ru-RU" dirty="0" smtClean="0"/>
              <a:t>база нанимателя в этом государстве.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886" y="3223667"/>
            <a:ext cx="1591637" cy="156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Пример (СИДН Россия и Швейцария)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866" y="1290447"/>
            <a:ext cx="1235161" cy="1291299"/>
          </a:xfrm>
          <a:prstGeom prst="rect">
            <a:avLst/>
          </a:prstGeom>
        </p:spPr>
      </p:pic>
      <p:sp>
        <p:nvSpPr>
          <p:cNvPr id="9" name="Текст 5"/>
          <p:cNvSpPr txBox="1">
            <a:spLocks/>
          </p:cNvSpPr>
          <p:nvPr/>
        </p:nvSpPr>
        <p:spPr>
          <a:xfrm>
            <a:off x="3702147" y="2714733"/>
            <a:ext cx="1245535" cy="285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Россия</a:t>
            </a:r>
            <a:endParaRPr lang="ru-RU" sz="1400" dirty="0"/>
          </a:p>
        </p:txBody>
      </p:sp>
      <p:sp>
        <p:nvSpPr>
          <p:cNvPr id="10" name="Текст 5"/>
          <p:cNvSpPr txBox="1">
            <a:spLocks/>
          </p:cNvSpPr>
          <p:nvPr/>
        </p:nvSpPr>
        <p:spPr>
          <a:xfrm>
            <a:off x="6852929" y="2714733"/>
            <a:ext cx="1780708" cy="285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Швейцария</a:t>
            </a: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960" y="1766179"/>
            <a:ext cx="404813" cy="109124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4947682" y="2073348"/>
            <a:ext cx="974653" cy="10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2158" y="1374258"/>
            <a:ext cx="1171325" cy="12074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6503875" y="3205262"/>
            <a:ext cx="31898" cy="3487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825701" y="4791737"/>
            <a:ext cx="11015330" cy="42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2"/>
          <p:cNvSpPr txBox="1">
            <a:spLocks/>
          </p:cNvSpPr>
          <p:nvPr/>
        </p:nvSpPr>
        <p:spPr>
          <a:xfrm>
            <a:off x="720723" y="3205179"/>
            <a:ext cx="5815050" cy="15865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1. </a:t>
            </a:r>
            <a:r>
              <a:rPr lang="ru-RU" sz="1800" dirty="0" smtClean="0"/>
              <a:t>работник продолжил дистанционную работу в Швейцарии + провел в Швейцарии менее 183-х дней </a:t>
            </a:r>
          </a:p>
          <a:p>
            <a:r>
              <a:rPr lang="ru-RU" sz="1800" dirty="0" smtClean="0"/>
              <a:t>     действует исключение, вознаграждение облагается в России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655981" y="3205179"/>
            <a:ext cx="5185050" cy="15865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/>
              <a:t>3. </a:t>
            </a:r>
            <a:r>
              <a:rPr lang="ru-RU" sz="1800" dirty="0" smtClean="0"/>
              <a:t>работник не работает в Швейцарии + провел в Швейцарии менее 183-х дней </a:t>
            </a:r>
          </a:p>
          <a:p>
            <a:r>
              <a:rPr lang="ru-RU" sz="1800" dirty="0" smtClean="0"/>
              <a:t>      выплата по сути является выплатой в связи с увольнением и облагается в России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655982" y="5018409"/>
            <a:ext cx="5185050" cy="148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/>
              <a:t>4. </a:t>
            </a:r>
            <a:r>
              <a:rPr lang="ru-RU" sz="1800" dirty="0"/>
              <a:t>р</a:t>
            </a:r>
            <a:r>
              <a:rPr lang="ru-RU" sz="1800" dirty="0" smtClean="0"/>
              <a:t>аботник не работает в Швейцарии + провел в Швейцарии более 183-х дней</a:t>
            </a:r>
          </a:p>
          <a:p>
            <a:r>
              <a:rPr lang="ru-RU" sz="1800" dirty="0"/>
              <a:t>    </a:t>
            </a:r>
            <a:r>
              <a:rPr lang="ru-RU" sz="1800" dirty="0" smtClean="0"/>
              <a:t>  выплата </a:t>
            </a:r>
            <a:r>
              <a:rPr lang="ru-RU" sz="1800" dirty="0"/>
              <a:t>по сути является выплатой в связи с увольнением и облагается в России  </a:t>
            </a:r>
            <a:endParaRPr lang="ru-RU" sz="1800" dirty="0" smtClean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720723" y="5018409"/>
            <a:ext cx="5783152" cy="16742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/>
              <a:t>2. </a:t>
            </a:r>
            <a:r>
              <a:rPr lang="ru-RU" sz="1800" dirty="0" smtClean="0"/>
              <a:t>работник продолжил дистанционную работу в Швейцарии + провел в Швейцарии более 183-х дней</a:t>
            </a:r>
          </a:p>
          <a:p>
            <a:r>
              <a:rPr lang="ru-RU" sz="1800" dirty="0" smtClean="0"/>
              <a:t>      исключение не действует, вознаграждение облагается в Швейцарии 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720723" y="4118513"/>
            <a:ext cx="297712" cy="361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720723" y="5885741"/>
            <a:ext cx="297712" cy="361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6704073" y="3828724"/>
            <a:ext cx="297712" cy="361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6652731" y="5674779"/>
            <a:ext cx="297712" cy="361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Вопросы </a:t>
            </a:r>
            <a:r>
              <a:rPr lang="ru-RU" dirty="0" err="1" smtClean="0"/>
              <a:t>резидентства</a:t>
            </a:r>
            <a:r>
              <a:rPr lang="ru-RU" dirty="0" smtClean="0"/>
              <a:t> физических лиц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530466" y="3151492"/>
            <a:ext cx="766618" cy="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490732" y="1368833"/>
            <a:ext cx="7981797" cy="672618"/>
          </a:xfrm>
          <a:prstGeom prst="rect">
            <a:avLst/>
          </a:prstGeom>
          <a:solidFill>
            <a:srgbClr val="E89D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Общее правило: маловероятно, что пандемия </a:t>
            </a:r>
            <a:r>
              <a:rPr lang="en-US" b="1" dirty="0" smtClean="0"/>
              <a:t>COVID-19 </a:t>
            </a:r>
            <a:r>
              <a:rPr lang="ru-RU" b="1" dirty="0" smtClean="0"/>
              <a:t>повлияет на налоговое </a:t>
            </a:r>
            <a:r>
              <a:rPr lang="ru-RU" b="1" dirty="0" err="1" smtClean="0"/>
              <a:t>резидентство</a:t>
            </a:r>
            <a:r>
              <a:rPr lang="ru-RU" b="1" dirty="0" smtClean="0"/>
              <a:t> физических лиц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7289101" y="2164462"/>
            <a:ext cx="0" cy="481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90733" y="2769390"/>
            <a:ext cx="7981796" cy="221599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/>
              <a:t>COVD-19 </a:t>
            </a:r>
            <a:r>
              <a:rPr lang="ru-RU" sz="1600" dirty="0" smtClean="0"/>
              <a:t>– исключительное обстоятельство и не должно влиять на определение </a:t>
            </a:r>
            <a:r>
              <a:rPr lang="ru-RU" sz="1600" dirty="0" err="1" smtClean="0"/>
              <a:t>резидентства</a:t>
            </a:r>
            <a:r>
              <a:rPr lang="ru-RU" sz="1600" dirty="0" smtClean="0"/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в</a:t>
            </a:r>
            <a:r>
              <a:rPr lang="ru-RU" sz="1600" dirty="0" smtClean="0"/>
              <a:t> случае, когда физическое лицо временно выехало из страны, резидентом которой является, и в силу ограничительных мер не может вернуться и приобретает </a:t>
            </a:r>
            <a:r>
              <a:rPr lang="ru-RU" sz="1600" dirty="0" err="1" smtClean="0"/>
              <a:t>резидентство</a:t>
            </a:r>
            <a:r>
              <a:rPr lang="ru-RU" sz="1600" dirty="0" smtClean="0"/>
              <a:t> другой страны;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в</a:t>
            </a:r>
            <a:r>
              <a:rPr lang="ru-RU" sz="1600" dirty="0" smtClean="0"/>
              <a:t> случае, когда иностранный сотрудник стал резидентом страны своего работодателя, но в силу ограничительных мер вернулся в предыдущее государство и рискует стать его налоговым резидентом. 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4" y="2524744"/>
            <a:ext cx="1692867" cy="1698326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7289101" y="5103628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бъект 2"/>
          <p:cNvSpPr txBox="1">
            <a:spLocks/>
          </p:cNvSpPr>
          <p:nvPr/>
        </p:nvSpPr>
        <p:spPr>
          <a:xfrm>
            <a:off x="3490732" y="5713320"/>
            <a:ext cx="8385835" cy="745053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В Великобритании, Австралии, Ирландии приняты руководства, рекомендующие не учитывать период пребывания в связи с </a:t>
            </a:r>
            <a:r>
              <a:rPr lang="en-US" sz="1800" dirty="0" smtClean="0"/>
              <a:t>COVID-19</a:t>
            </a:r>
            <a:r>
              <a:rPr lang="ru-RU" sz="1800" dirty="0" smtClean="0"/>
              <a:t> при определении налогового </a:t>
            </a:r>
            <a:r>
              <a:rPr lang="ru-RU" sz="1800" dirty="0" err="1" smtClean="0"/>
              <a:t>резидентства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79786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COVID-19 </a:t>
            </a:r>
            <a:r>
              <a:rPr lang="ru-RU" dirty="0" smtClean="0"/>
              <a:t>и внутригрупповые платежи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256433" y="4226103"/>
            <a:ext cx="2646477" cy="465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720722" y="5295721"/>
            <a:ext cx="2724225" cy="1285831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9C2498"/>
                </a:solidFill>
              </a:rPr>
              <a:t>п</a:t>
            </a:r>
            <a:r>
              <a:rPr lang="ru-RU" sz="2400" dirty="0" smtClean="0">
                <a:solidFill>
                  <a:srgbClr val="9C2498"/>
                </a:solidFill>
              </a:rPr>
              <a:t>ример: </a:t>
            </a:r>
            <a:r>
              <a:rPr lang="ru-RU" sz="2400" dirty="0" smtClean="0"/>
              <a:t>обязанности по охране товарного знака переданы в другое подразделение</a:t>
            </a:r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720723" y="2175500"/>
            <a:ext cx="2724225" cy="745053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/>
              <a:t>п</a:t>
            </a:r>
            <a:r>
              <a:rPr lang="ru-RU" sz="2200" dirty="0" smtClean="0"/>
              <a:t>ерераспределение функций и рисков внутри группы</a:t>
            </a:r>
            <a:endParaRPr lang="ru-RU" sz="2200" dirty="0" smtClean="0"/>
          </a:p>
          <a:p>
            <a:endParaRPr lang="ru-RU" sz="2400" dirty="0" smtClean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790427" y="4752226"/>
            <a:ext cx="10634" cy="483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2"/>
          <p:cNvSpPr txBox="1">
            <a:spLocks/>
          </p:cNvSpPr>
          <p:nvPr/>
        </p:nvSpPr>
        <p:spPr>
          <a:xfrm>
            <a:off x="4199861" y="2175500"/>
            <a:ext cx="3753292" cy="745053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/>
              <a:t>в</a:t>
            </a:r>
            <a:r>
              <a:rPr lang="ru-RU" sz="2200" dirty="0" smtClean="0"/>
              <a:t>ременное приостановление внутригрупповых платежей </a:t>
            </a:r>
            <a:endParaRPr lang="ru-RU" sz="2200" dirty="0" smtClean="0"/>
          </a:p>
          <a:p>
            <a:endParaRPr lang="ru-RU" sz="2400" dirty="0" smtClean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8518449" y="2175500"/>
            <a:ext cx="2952309" cy="745053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/>
              <a:t>и</a:t>
            </a:r>
            <a:r>
              <a:rPr lang="ru-RU" sz="2200" dirty="0" smtClean="0"/>
              <a:t>зменение внутригрупповых соглашений</a:t>
            </a:r>
            <a:endParaRPr lang="ru-RU" sz="2200" dirty="0" smtClean="0"/>
          </a:p>
          <a:p>
            <a:endParaRPr lang="ru-RU" sz="2400" dirty="0" smtClean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5516215" y="4746636"/>
            <a:ext cx="10634" cy="483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9603431" y="4736240"/>
            <a:ext cx="10634" cy="483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бъект 2"/>
          <p:cNvSpPr txBox="1">
            <a:spLocks/>
          </p:cNvSpPr>
          <p:nvPr/>
        </p:nvSpPr>
        <p:spPr>
          <a:xfrm>
            <a:off x="4199861" y="5295720"/>
            <a:ext cx="3094074" cy="1179507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dirty="0">
                <a:solidFill>
                  <a:srgbClr val="9C2498"/>
                </a:solidFill>
              </a:rPr>
              <a:t>п</a:t>
            </a:r>
            <a:r>
              <a:rPr lang="ru-RU" sz="2100" dirty="0" smtClean="0">
                <a:solidFill>
                  <a:srgbClr val="9C2498"/>
                </a:solidFill>
              </a:rPr>
              <a:t>ример: </a:t>
            </a:r>
            <a:r>
              <a:rPr lang="ru-RU" sz="2100" dirty="0" smtClean="0"/>
              <a:t>ноу-хау временно не используется и роялти не уплачиваются</a:t>
            </a:r>
            <a:endParaRPr lang="ru-RU" sz="2100" dirty="0" smtClean="0"/>
          </a:p>
          <a:p>
            <a:endParaRPr lang="ru-RU" sz="2400" dirty="0" smtClean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8518449" y="5295720"/>
            <a:ext cx="3317359" cy="1402792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9C2498"/>
                </a:solidFill>
              </a:rPr>
              <a:t>п</a:t>
            </a:r>
            <a:r>
              <a:rPr lang="ru-RU" sz="2400" dirty="0" smtClean="0">
                <a:solidFill>
                  <a:srgbClr val="9C2498"/>
                </a:solidFill>
              </a:rPr>
              <a:t>ример: </a:t>
            </a:r>
            <a:r>
              <a:rPr lang="ru-RU" sz="2400" dirty="0" smtClean="0"/>
              <a:t>по внутригрупповому займу снижаются проценты, увеличивается срок погашения займа</a:t>
            </a:r>
            <a:endParaRPr lang="ru-RU" sz="2400" dirty="0" smtClean="0"/>
          </a:p>
          <a:p>
            <a:endParaRPr 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079" y="3070893"/>
            <a:ext cx="1538946" cy="1531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202" y="3068556"/>
            <a:ext cx="1541294" cy="15340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9963" y="3068556"/>
            <a:ext cx="1541294" cy="153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0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Почему мы говорим об этом?</a:t>
            </a:r>
            <a:endParaRPr lang="ru-RU" dirty="0"/>
          </a:p>
        </p:txBody>
      </p:sp>
      <p:sp>
        <p:nvSpPr>
          <p:cNvPr id="8" name="Текст 5"/>
          <p:cNvSpPr txBox="1">
            <a:spLocks/>
          </p:cNvSpPr>
          <p:nvPr/>
        </p:nvSpPr>
        <p:spPr>
          <a:xfrm>
            <a:off x="720724" y="1367517"/>
            <a:ext cx="3447239" cy="907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ОЭСР выпустило Рекомендации о влиянии </a:t>
            </a:r>
            <a:r>
              <a:rPr lang="en-US" sz="1800" dirty="0" smtClean="0"/>
              <a:t>COVID-19 </a:t>
            </a:r>
            <a:r>
              <a:rPr lang="ru-RU" sz="1800" dirty="0" smtClean="0"/>
              <a:t>на СИДН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r="17628"/>
          <a:stretch/>
        </p:blipFill>
        <p:spPr>
          <a:xfrm flipH="1">
            <a:off x="4773118" y="2615610"/>
            <a:ext cx="2064966" cy="1839432"/>
          </a:xfrm>
          <a:prstGeom prst="rect">
            <a:avLst/>
          </a:prstGeom>
        </p:spPr>
      </p:pic>
      <p:sp>
        <p:nvSpPr>
          <p:cNvPr id="5" name="Текст 5"/>
          <p:cNvSpPr txBox="1">
            <a:spLocks/>
          </p:cNvSpPr>
          <p:nvPr/>
        </p:nvSpPr>
        <p:spPr>
          <a:xfrm>
            <a:off x="720724" y="3316818"/>
            <a:ext cx="3447239" cy="11382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Ирландия приняла Руководство по поводу налоговых последствий ограничений перемещения </a:t>
            </a:r>
            <a:endParaRPr lang="ru-RU" sz="1800" dirty="0"/>
          </a:p>
        </p:txBody>
      </p:sp>
      <p:sp>
        <p:nvSpPr>
          <p:cNvPr id="6" name="Текст 5"/>
          <p:cNvSpPr txBox="1">
            <a:spLocks/>
          </p:cNvSpPr>
          <p:nvPr/>
        </p:nvSpPr>
        <p:spPr>
          <a:xfrm>
            <a:off x="720723" y="5496492"/>
            <a:ext cx="3447239" cy="907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Австралия ответила на самые частые вопросы о влиянии </a:t>
            </a:r>
            <a:r>
              <a:rPr lang="en-US" sz="1800" dirty="0" smtClean="0"/>
              <a:t>COVID-19 </a:t>
            </a:r>
            <a:r>
              <a:rPr lang="ru-RU" sz="1800" dirty="0" smtClean="0"/>
              <a:t>на СИДН</a:t>
            </a:r>
            <a:endParaRPr lang="ru-RU" sz="1800" dirty="0"/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7946065" y="1367517"/>
            <a:ext cx="4245935" cy="907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Великобритания разместила Руководство о влиянии ограничений на перемещение на корпоративное налогообложение</a:t>
            </a:r>
            <a:endParaRPr lang="ru-RU" sz="1800" dirty="0"/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7946065" y="3316818"/>
            <a:ext cx="3951768" cy="907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Франция, Люксембург, Бельгия дали разъяснения по поводу </a:t>
            </a:r>
            <a:r>
              <a:rPr lang="en-US" sz="1800" dirty="0" smtClean="0"/>
              <a:t>COVID-19</a:t>
            </a:r>
            <a:r>
              <a:rPr lang="ru-RU" sz="1800" dirty="0" smtClean="0"/>
              <a:t> и налогов для приграничных работников</a:t>
            </a:r>
            <a:endParaRPr lang="ru-RU" sz="1800" dirty="0"/>
          </a:p>
        </p:txBody>
      </p:sp>
      <p:sp>
        <p:nvSpPr>
          <p:cNvPr id="10" name="Текст 5"/>
          <p:cNvSpPr txBox="1">
            <a:spLocks/>
          </p:cNvSpPr>
          <p:nvPr/>
        </p:nvSpPr>
        <p:spPr>
          <a:xfrm>
            <a:off x="7946065" y="5496492"/>
            <a:ext cx="3447239" cy="907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Россия просто решила поменять СИДН с Кипром, Люксембургом, Мальтой</a:t>
            </a:r>
            <a:endParaRPr lang="ru-RU" sz="18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4598357" y="2200400"/>
            <a:ext cx="523765" cy="482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374080" y="2118048"/>
            <a:ext cx="527697" cy="534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574061" y="3473032"/>
            <a:ext cx="286178" cy="3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614762" y="4338084"/>
            <a:ext cx="648355" cy="64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469912" y="4157164"/>
            <a:ext cx="595423" cy="713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074" y="1362615"/>
            <a:ext cx="758981" cy="75543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5565" y="3159499"/>
            <a:ext cx="758981" cy="75543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1777" y="1362615"/>
            <a:ext cx="758981" cy="7554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4779" y="4986609"/>
            <a:ext cx="766075" cy="75543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5335" y="3164122"/>
            <a:ext cx="761386" cy="750810"/>
          </a:xfrm>
          <a:prstGeom prst="rect">
            <a:avLst/>
          </a:prstGeom>
        </p:spPr>
      </p:pic>
      <p:cxnSp>
        <p:nvCxnSpPr>
          <p:cNvPr id="37" name="Прямая со стрелкой 36"/>
          <p:cNvCxnSpPr/>
          <p:nvPr/>
        </p:nvCxnSpPr>
        <p:spPr>
          <a:xfrm>
            <a:off x="6769189" y="3519378"/>
            <a:ext cx="227251" cy="4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6187" y="4985529"/>
            <a:ext cx="751566" cy="74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предпринять?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4" y="1403497"/>
            <a:ext cx="10832808" cy="52391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19267" y="2899666"/>
            <a:ext cx="19566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Анализировать, как действовали бы независимые стороны в аналогичной ситуации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515696" y="2899666"/>
            <a:ext cx="208443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Исследовать вопрос о необходимости внесения изменений во внутригрупповые соглашения (включая вопрос о форс-мажорных обстоятельствах)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88380" y="2899666"/>
            <a:ext cx="18582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Документально фиксировать ограничения на перемещения в связи с </a:t>
            </a:r>
            <a:r>
              <a:rPr lang="en-US" sz="1600" dirty="0" smtClean="0"/>
              <a:t>COVID-19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23464" y="2899666"/>
            <a:ext cx="18994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Подтверждать документами любое временное</a:t>
            </a:r>
            <a:r>
              <a:rPr lang="en-US" sz="1600" dirty="0" smtClean="0"/>
              <a:t> </a:t>
            </a:r>
            <a:r>
              <a:rPr lang="ru-RU" sz="1600" dirty="0" smtClean="0"/>
              <a:t>приостановление операций по внутригрупповым контрактам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48940" y="2899666"/>
            <a:ext cx="19493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Отслеживать и ф</a:t>
            </a:r>
            <a:r>
              <a:rPr lang="ru-RU" sz="1600" dirty="0" smtClean="0"/>
              <a:t>иксировать изменение функций и рисков в группе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762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>
          <a:xfrm>
            <a:off x="5167116" y="3826476"/>
            <a:ext cx="6653345" cy="2520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250"/>
              </a:spcBef>
              <a:buClr>
                <a:srgbClr val="7F1E65"/>
              </a:buClr>
            </a:pPr>
            <a:r>
              <a:rPr lang="ru-RU" dirty="0" smtClean="0">
                <a:solidFill>
                  <a:srgbClr val="435059"/>
                </a:solidFill>
              </a:rPr>
              <a:t>www.pgplaw.ru</a:t>
            </a:r>
            <a:endParaRPr lang="ru-RU" dirty="0">
              <a:solidFill>
                <a:srgbClr val="435059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5167116" y="4334671"/>
            <a:ext cx="6653345" cy="25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rgbClr val="435059"/>
                </a:solidFill>
              </a:rPr>
              <a:t>m.nikonova</a:t>
            </a:r>
            <a:r>
              <a:rPr lang="ru-RU" dirty="0" smtClean="0">
                <a:solidFill>
                  <a:srgbClr val="435059"/>
                </a:solidFill>
              </a:rPr>
              <a:t>@pgplaw.ru</a:t>
            </a:r>
            <a:endParaRPr lang="ru-RU" dirty="0">
              <a:solidFill>
                <a:srgbClr val="435059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6F006B"/>
                </a:solidFill>
              </a:rPr>
              <a:t>Контактная информация</a:t>
            </a:r>
            <a:endParaRPr lang="ru-RU" dirty="0">
              <a:solidFill>
                <a:srgbClr val="6F006B"/>
              </a:solidFill>
            </a:endParaRPr>
          </a:p>
        </p:txBody>
      </p:sp>
      <p:sp>
        <p:nvSpPr>
          <p:cNvPr id="10" name="Текст 21"/>
          <p:cNvSpPr>
            <a:spLocks noGrp="1"/>
          </p:cNvSpPr>
          <p:nvPr>
            <p:ph type="body" sz="quarter" idx="15"/>
          </p:nvPr>
        </p:nvSpPr>
        <p:spPr>
          <a:xfrm>
            <a:off x="5142802" y="4827969"/>
            <a:ext cx="4027487" cy="25241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dirty="0" smtClean="0"/>
              <a:t>+7 (495) 767-00-07</a:t>
            </a:r>
            <a:endParaRPr lang="ru-RU" dirty="0"/>
          </a:p>
        </p:txBody>
      </p:sp>
      <p:sp>
        <p:nvSpPr>
          <p:cNvPr id="11" name="Текст 27"/>
          <p:cNvSpPr>
            <a:spLocks noGrp="1"/>
          </p:cNvSpPr>
          <p:nvPr>
            <p:ph type="body" sz="quarter" idx="16"/>
          </p:nvPr>
        </p:nvSpPr>
        <p:spPr>
          <a:xfrm>
            <a:off x="5142802" y="5302187"/>
            <a:ext cx="4027487" cy="2508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dirty="0" smtClean="0"/>
              <a:t>+7 (495) 765-00-07</a:t>
            </a:r>
            <a:endParaRPr lang="ru-RU" dirty="0"/>
          </a:p>
        </p:txBody>
      </p:sp>
      <p:sp>
        <p:nvSpPr>
          <p:cNvPr id="13" name="Текст 18"/>
          <p:cNvSpPr txBox="1">
            <a:spLocks/>
          </p:cNvSpPr>
          <p:nvPr/>
        </p:nvSpPr>
        <p:spPr>
          <a:xfrm>
            <a:off x="4588955" y="1062228"/>
            <a:ext cx="4462462" cy="23066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charset="0"/>
              <a:buChar char="●"/>
              <a:defRPr/>
            </a:pPr>
            <a:r>
              <a:rPr lang="ru-RU" b="1" dirty="0" smtClean="0"/>
              <a:t>Россия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800" dirty="0" smtClean="0"/>
              <a:t>Москва, Санкт-Петербург, Красноярск, Южно-Сахалинск, Владивосток</a:t>
            </a:r>
          </a:p>
          <a:p>
            <a:pPr lvl="1">
              <a:buFont typeface="Arial" charset="0"/>
              <a:buChar char="●"/>
              <a:defRPr/>
            </a:pPr>
            <a:r>
              <a:rPr lang="ru-RU" b="1" dirty="0" smtClean="0"/>
              <a:t>Китай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Пекин, Шанхай</a:t>
            </a:r>
          </a:p>
          <a:p>
            <a:pPr lvl="1">
              <a:buFont typeface="Arial" charset="0"/>
              <a:buChar char="●"/>
              <a:defRPr/>
            </a:pPr>
            <a:r>
              <a:rPr lang="ru-RU" b="1" dirty="0" smtClean="0"/>
              <a:t>Корея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9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О чем пойдет речь?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005" y="1716317"/>
            <a:ext cx="10521451" cy="4786334"/>
          </a:xfrm>
          <a:prstGeom prst="rect">
            <a:avLst/>
          </a:prstGeom>
        </p:spPr>
      </p:pic>
      <p:sp>
        <p:nvSpPr>
          <p:cNvPr id="11" name="Текст 5"/>
          <p:cNvSpPr txBox="1">
            <a:spLocks/>
          </p:cNvSpPr>
          <p:nvPr/>
        </p:nvSpPr>
        <p:spPr>
          <a:xfrm>
            <a:off x="1039702" y="3783150"/>
            <a:ext cx="3170792" cy="907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Разъяснения ОЭСР о влиянии </a:t>
            </a:r>
            <a:r>
              <a:rPr lang="en-US" sz="1800" dirty="0" smtClean="0"/>
              <a:t>COVID-19 </a:t>
            </a:r>
            <a:r>
              <a:rPr lang="ru-RU" sz="1800" dirty="0" smtClean="0"/>
              <a:t>на СИДН</a:t>
            </a:r>
            <a:endParaRPr lang="ru-RU" sz="1800" dirty="0"/>
          </a:p>
        </p:txBody>
      </p:sp>
      <p:sp>
        <p:nvSpPr>
          <p:cNvPr id="12" name="Текст 5"/>
          <p:cNvSpPr txBox="1">
            <a:spLocks/>
          </p:cNvSpPr>
          <p:nvPr/>
        </p:nvSpPr>
        <p:spPr>
          <a:xfrm>
            <a:off x="3424938" y="1418700"/>
            <a:ext cx="3170792" cy="907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Как Разъяснения ОЭСР могут применяться в России</a:t>
            </a:r>
            <a:endParaRPr lang="ru-RU" sz="1800" dirty="0"/>
          </a:p>
        </p:txBody>
      </p:sp>
      <p:sp>
        <p:nvSpPr>
          <p:cNvPr id="13" name="Текст 5"/>
          <p:cNvSpPr txBox="1">
            <a:spLocks/>
          </p:cNvSpPr>
          <p:nvPr/>
        </p:nvSpPr>
        <p:spPr>
          <a:xfrm>
            <a:off x="9244491" y="2875300"/>
            <a:ext cx="2611965" cy="11757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Как </a:t>
            </a:r>
            <a:r>
              <a:rPr lang="en-US" sz="1800" dirty="0" smtClean="0"/>
              <a:t>COVID-19 </a:t>
            </a:r>
            <a:r>
              <a:rPr lang="ru-RU" sz="1800" dirty="0" smtClean="0"/>
              <a:t>может повлиять на внутригрупповые платежи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802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Разъяснения ОЭСР в связи с </a:t>
            </a:r>
            <a:r>
              <a:rPr lang="en-US" dirty="0" smtClean="0"/>
              <a:t>COVID-19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20724" y="3343601"/>
            <a:ext cx="2646477" cy="882502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Вопросы постоянного представительства</a:t>
            </a:r>
          </a:p>
          <a:p>
            <a:endParaRPr lang="ru-RU" sz="2400" dirty="0" smtClean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178671" y="5662423"/>
            <a:ext cx="2867603" cy="9260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Изменение </a:t>
            </a:r>
            <a:r>
              <a:rPr lang="ru-RU" dirty="0" err="1" smtClean="0"/>
              <a:t>резидентства</a:t>
            </a:r>
            <a:r>
              <a:rPr lang="ru-RU" dirty="0" smtClean="0"/>
              <a:t>  юридических лиц</a:t>
            </a:r>
          </a:p>
          <a:p>
            <a:endParaRPr lang="ru-RU" sz="2400" dirty="0" smtClean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046274" y="3343601"/>
            <a:ext cx="2524534" cy="7393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Приграничные работники</a:t>
            </a:r>
          </a:p>
          <a:p>
            <a:endParaRPr 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76" y="1629107"/>
            <a:ext cx="1542801" cy="15355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341" y="4006994"/>
            <a:ext cx="1548484" cy="1541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6274" y="1629107"/>
            <a:ext cx="1542801" cy="1535589"/>
          </a:xfrm>
          <a:prstGeom prst="rect">
            <a:avLst/>
          </a:prstGeom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8743043" y="5662423"/>
            <a:ext cx="2867603" cy="9260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Изменение </a:t>
            </a:r>
            <a:r>
              <a:rPr lang="ru-RU" dirty="0" err="1" smtClean="0"/>
              <a:t>резидентства</a:t>
            </a:r>
            <a:r>
              <a:rPr lang="ru-RU" dirty="0" smtClean="0"/>
              <a:t>  физических лиц</a:t>
            </a:r>
          </a:p>
          <a:p>
            <a:endParaRPr lang="ru-RU" sz="24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7875" y="4006994"/>
            <a:ext cx="1781179" cy="178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Вопросы возникновения постоянного представительства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256433" y="4226103"/>
            <a:ext cx="2646477" cy="465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Домашний офис</a:t>
            </a:r>
          </a:p>
          <a:p>
            <a:endParaRPr lang="ru-RU" sz="2400" dirty="0" smtClean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401415" y="1849071"/>
            <a:ext cx="2867603" cy="465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Зависимый агент</a:t>
            </a:r>
          </a:p>
          <a:p>
            <a:endParaRPr lang="ru-RU" sz="24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559" y="2500978"/>
            <a:ext cx="1542801" cy="15355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456" y="2500977"/>
            <a:ext cx="1542801" cy="1535589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7767782" y="4226103"/>
            <a:ext cx="3943926" cy="465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Строительная площадка</a:t>
            </a:r>
          </a:p>
          <a:p>
            <a:endParaRPr 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7882" y="2500976"/>
            <a:ext cx="1554667" cy="153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Домашний офис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4" y="2371669"/>
            <a:ext cx="1542801" cy="1535589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2401455" y="3130227"/>
            <a:ext cx="766618" cy="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490734" y="1401802"/>
            <a:ext cx="4618796" cy="598286"/>
          </a:xfrm>
          <a:prstGeom prst="rect">
            <a:avLst/>
          </a:prstGeom>
          <a:solidFill>
            <a:srgbClr val="E89D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Общее правило: постоянного представительства не возникает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689600" y="2085792"/>
            <a:ext cx="0" cy="481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90734" y="2653413"/>
            <a:ext cx="4618796" cy="32008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/>
              <a:t>Комментарии к Модельной Конвенции: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домашний офис не находится в распоряжении работодателя – из фактов и обстоятельств не следует, что работодатель дал указание работнику использовать его домашний офис для ведения предпринимательской деятельности компании (</a:t>
            </a:r>
            <a:r>
              <a:rPr lang="en-US" sz="1600" dirty="0" smtClean="0"/>
              <a:t>Par. 18)</a:t>
            </a:r>
            <a:r>
              <a:rPr lang="ru-RU" sz="1600" dirty="0" smtClean="0"/>
              <a:t>;</a:t>
            </a:r>
            <a:endParaRPr lang="en-US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т</a:t>
            </a:r>
            <a:r>
              <a:rPr lang="ru-RU" sz="1600" dirty="0" smtClean="0"/>
              <a:t>акое место деятельности не является постоянным – существует менее 6 месяцев (</a:t>
            </a:r>
            <a:r>
              <a:rPr lang="en-US" sz="1600" dirty="0" smtClean="0"/>
              <a:t>Par. 28).</a:t>
            </a:r>
            <a:endParaRPr lang="ru-RU" sz="1600" dirty="0" smtClean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8280401" y="3120991"/>
            <a:ext cx="766618" cy="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5"/>
          <p:cNvSpPr txBox="1">
            <a:spLocks/>
          </p:cNvSpPr>
          <p:nvPr/>
        </p:nvSpPr>
        <p:spPr>
          <a:xfrm>
            <a:off x="9217890" y="2653413"/>
            <a:ext cx="2678546" cy="24528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н</a:t>
            </a:r>
            <a:r>
              <a:rPr lang="ru-RU" sz="1600" dirty="0" smtClean="0"/>
              <a:t>еобходимость документирования временного и вынужденного пребывания работника, обусловленного введенными ограничениями (п. 7 Рекомендаций ОЭСР)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8351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Зависимый агент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401455" y="3130227"/>
            <a:ext cx="766618" cy="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490734" y="1401802"/>
            <a:ext cx="4618796" cy="598286"/>
          </a:xfrm>
          <a:prstGeom prst="rect">
            <a:avLst/>
          </a:prstGeom>
          <a:solidFill>
            <a:srgbClr val="E89D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Общее правило: постоянного представительства не возникает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689600" y="2085792"/>
            <a:ext cx="0" cy="481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90734" y="2653413"/>
            <a:ext cx="4618796" cy="221599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/>
              <a:t>Модельная Конвенция и Комментарий: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л</a:t>
            </a:r>
            <a:r>
              <a:rPr lang="ru-RU" sz="1600" dirty="0" smtClean="0"/>
              <a:t>ицо не использует полномочия на заключение контрактов регулярно – менее 6 месяцев (</a:t>
            </a:r>
            <a:r>
              <a:rPr lang="en-US" sz="1600" dirty="0" smtClean="0"/>
              <a:t>Par. </a:t>
            </a:r>
            <a:r>
              <a:rPr lang="ru-RU" sz="1600" dirty="0" smtClean="0"/>
              <a:t>9</a:t>
            </a:r>
            <a:r>
              <a:rPr lang="en-US" sz="1600" dirty="0" smtClean="0"/>
              <a:t>8)</a:t>
            </a:r>
            <a:r>
              <a:rPr lang="ru-RU" sz="1600" dirty="0" smtClean="0"/>
              <a:t>;</a:t>
            </a:r>
            <a:endParaRPr lang="en-US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до </a:t>
            </a:r>
            <a:r>
              <a:rPr lang="en-US" sz="1600" dirty="0" smtClean="0"/>
              <a:t>COVID-19 </a:t>
            </a:r>
            <a:r>
              <a:rPr lang="ru-RU" sz="1600" dirty="0" smtClean="0"/>
              <a:t>работники не использовали полномочия на заключение контрактов от имени компании (</a:t>
            </a:r>
            <a:r>
              <a:rPr lang="ru-RU" sz="1600" dirty="0"/>
              <a:t>п</a:t>
            </a:r>
            <a:r>
              <a:rPr lang="en-US" sz="1600" dirty="0" smtClean="0"/>
              <a:t>. </a:t>
            </a:r>
            <a:r>
              <a:rPr lang="ru-RU" sz="1600" dirty="0" smtClean="0"/>
              <a:t>12 Рекомендаций</a:t>
            </a:r>
            <a:r>
              <a:rPr lang="en-US" sz="1600" dirty="0" smtClean="0"/>
              <a:t>).</a:t>
            </a:r>
            <a:endParaRPr lang="ru-RU" sz="1600" dirty="0" smtClean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8280401" y="3120991"/>
            <a:ext cx="766618" cy="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5"/>
          <p:cNvSpPr txBox="1">
            <a:spLocks/>
          </p:cNvSpPr>
          <p:nvPr/>
        </p:nvSpPr>
        <p:spPr>
          <a:xfrm>
            <a:off x="9217890" y="2653413"/>
            <a:ext cx="2678546" cy="24528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н</a:t>
            </a:r>
            <a:r>
              <a:rPr lang="ru-RU" sz="1600" dirty="0" smtClean="0"/>
              <a:t>еобходимость документирования временного и вынужденного пребывания работника, обусловленного введенными ограничениями (п. 7 Рекомендаций ОЭСР)</a:t>
            </a:r>
            <a:endParaRPr lang="ru-RU" sz="1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4" y="2326750"/>
            <a:ext cx="1554667" cy="153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Строительная площадка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401455" y="3130227"/>
            <a:ext cx="766618" cy="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490734" y="1330036"/>
            <a:ext cx="5117558" cy="927905"/>
          </a:xfrm>
          <a:prstGeom prst="rect">
            <a:avLst/>
          </a:prstGeom>
          <a:solidFill>
            <a:srgbClr val="E89D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Общее правило: перерыв в работе включается в срок существования строительной площадки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151418" y="2350305"/>
            <a:ext cx="0" cy="481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90734" y="2900861"/>
            <a:ext cx="5117558" cy="246221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/>
              <a:t>Модельная Конвенция и Комментарий: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строительная площадка образует постоянное представительство, если она существует более </a:t>
            </a:r>
            <a:r>
              <a:rPr lang="en-US" sz="1600" dirty="0" smtClean="0"/>
              <a:t>12 </a:t>
            </a:r>
            <a:r>
              <a:rPr lang="ru-RU" sz="1600" dirty="0" smtClean="0"/>
              <a:t>месяцев (</a:t>
            </a:r>
            <a:r>
              <a:rPr lang="en-US" sz="1600" dirty="0" smtClean="0"/>
              <a:t>Par. </a:t>
            </a:r>
            <a:r>
              <a:rPr lang="ru-RU" sz="1600" dirty="0" smtClean="0"/>
              <a:t>49</a:t>
            </a:r>
            <a:r>
              <a:rPr lang="en-US" sz="1600" dirty="0" smtClean="0"/>
              <a:t>)</a:t>
            </a:r>
            <a:r>
              <a:rPr lang="ru-RU" sz="1600" dirty="0" smtClean="0"/>
              <a:t>;</a:t>
            </a:r>
            <a:endParaRPr lang="en-US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в</a:t>
            </a:r>
            <a:r>
              <a:rPr lang="ru-RU" sz="1600" dirty="0" smtClean="0"/>
              <a:t>ременное прекращение работы площадки</a:t>
            </a:r>
            <a:r>
              <a:rPr lang="en-US" sz="1600" dirty="0" smtClean="0"/>
              <a:t> </a:t>
            </a:r>
            <a:r>
              <a:rPr lang="ru-RU" sz="1600" dirty="0" smtClean="0"/>
              <a:t>не останавливает течение срока ее существования, в том числе, по причине нехватки материалов, трудностей с рабочими или </a:t>
            </a:r>
            <a:r>
              <a:rPr lang="ru-RU" sz="1600" u="sng" dirty="0" smtClean="0"/>
              <a:t>плохой погоды</a:t>
            </a:r>
            <a:r>
              <a:rPr lang="ru-RU" sz="1600" dirty="0" smtClean="0"/>
              <a:t>  (</a:t>
            </a:r>
            <a:r>
              <a:rPr lang="en-US" sz="1600" dirty="0" smtClean="0"/>
              <a:t>Par. </a:t>
            </a:r>
            <a:r>
              <a:rPr lang="ru-RU" sz="1600" dirty="0" smtClean="0"/>
              <a:t>55</a:t>
            </a:r>
            <a:r>
              <a:rPr lang="en-US" sz="1600" dirty="0" smtClean="0"/>
              <a:t>).</a:t>
            </a:r>
            <a:endParaRPr lang="ru-RU" sz="1600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4" y="2441369"/>
            <a:ext cx="1542801" cy="153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8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Прекращение представительства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401455" y="3130227"/>
            <a:ext cx="766618" cy="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490733" y="1330036"/>
            <a:ext cx="5791811" cy="927905"/>
          </a:xfrm>
          <a:prstGeom prst="rect">
            <a:avLst/>
          </a:prstGeom>
          <a:solidFill>
            <a:srgbClr val="E89D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Общее правило: временный перерыв в деятельности не влечет прекращение постоянного представительства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151418" y="2350305"/>
            <a:ext cx="0" cy="481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90734" y="2900861"/>
            <a:ext cx="5791810" cy="140038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/>
              <a:t>Комментарий к Модельной Конвенции: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в</a:t>
            </a:r>
            <a:r>
              <a:rPr lang="ru-RU" sz="1600" dirty="0" smtClean="0"/>
              <a:t>ременное приостановление предпринимательской деятельности не прекращает постоянного представительства   (</a:t>
            </a:r>
            <a:r>
              <a:rPr lang="en-US" sz="1600" dirty="0" smtClean="0"/>
              <a:t>Par. </a:t>
            </a:r>
            <a:r>
              <a:rPr lang="ru-RU" sz="1600" dirty="0" smtClean="0"/>
              <a:t>32 и 44</a:t>
            </a:r>
            <a:r>
              <a:rPr lang="en-US" sz="1600" dirty="0" smtClean="0"/>
              <a:t>).</a:t>
            </a:r>
            <a:endParaRPr lang="ru-RU" sz="1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4" y="2433432"/>
            <a:ext cx="1560658" cy="161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4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епеляев групп осн">
      <a:dk1>
        <a:srgbClr val="2B2A29"/>
      </a:dk1>
      <a:lt1>
        <a:sysClr val="window" lastClr="FFFFFF"/>
      </a:lt1>
      <a:dk2>
        <a:srgbClr val="AECEFC"/>
      </a:dk2>
      <a:lt2>
        <a:srgbClr val="7DA7E3"/>
      </a:lt2>
      <a:accent1>
        <a:srgbClr val="6F006B"/>
      </a:accent1>
      <a:accent2>
        <a:srgbClr val="9C2498"/>
      </a:accent2>
      <a:accent3>
        <a:srgbClr val="E89DE5"/>
      </a:accent3>
      <a:accent4>
        <a:srgbClr val="494F55"/>
      </a:accent4>
      <a:accent5>
        <a:srgbClr val="95A3AC"/>
      </a:accent5>
      <a:accent6>
        <a:srgbClr val="5567C9"/>
      </a:accent6>
      <a:hlink>
        <a:srgbClr val="494F55"/>
      </a:hlink>
      <a:folHlink>
        <a:srgbClr val="95A3AC"/>
      </a:folHlink>
    </a:clrScheme>
    <a:fontScheme name="P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51127</TotalTime>
  <Words>1514</Words>
  <Application>Microsoft Office PowerPoint</Application>
  <PresentationFormat>Широкоэкранный</PresentationFormat>
  <Paragraphs>154</Paragraphs>
  <Slides>21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Verdana</vt:lpstr>
      <vt:lpstr>Тема Office</vt:lpstr>
      <vt:lpstr>Влияние COVID-19 на международное налогообложение</vt:lpstr>
      <vt:lpstr>Почему мы говорим об этом?</vt:lpstr>
      <vt:lpstr>О чем пойдет речь?</vt:lpstr>
      <vt:lpstr>Разъяснения ОЭСР в связи с COVID-19</vt:lpstr>
      <vt:lpstr>Вопросы возникновения постоянного представительства</vt:lpstr>
      <vt:lpstr>Домашний офис</vt:lpstr>
      <vt:lpstr>Зависимый агент</vt:lpstr>
      <vt:lpstr>Строительная площадка</vt:lpstr>
      <vt:lpstr>Прекращение представительства</vt:lpstr>
      <vt:lpstr>Изменение места реализации для целей ст. 148 НК РФ</vt:lpstr>
      <vt:lpstr>Вопросы статуса резидентства компании</vt:lpstr>
      <vt:lpstr>Смена налогового резидентства </vt:lpstr>
      <vt:lpstr>Возможные сложности</vt:lpstr>
      <vt:lpstr>Вопросы обложения доходов работников</vt:lpstr>
      <vt:lpstr>Применение разъяснений в других ситуациях?</vt:lpstr>
      <vt:lpstr>Принципы обложения доходов работников</vt:lpstr>
      <vt:lpstr>Пример (СИДН Россия и Швейцария)</vt:lpstr>
      <vt:lpstr>Вопросы резидентства физических лиц</vt:lpstr>
      <vt:lpstr>COVID-19 и внутригрупповые платежи</vt:lpstr>
      <vt:lpstr>Что предпринять?</vt:lpstr>
      <vt:lpstr>Контактная информация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 Rodina</dc:creator>
  <cp:lastModifiedBy>Nikonova Maria (Andreeva)</cp:lastModifiedBy>
  <cp:revision>874</cp:revision>
  <dcterms:created xsi:type="dcterms:W3CDTF">2016-11-25T06:45:35Z</dcterms:created>
  <dcterms:modified xsi:type="dcterms:W3CDTF">2020-05-21T06:47:04Z</dcterms:modified>
</cp:coreProperties>
</file>